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IRHA first reviews whether an existing program can support a selected activity or whether a new program must be designed. If a new program is needed, IRHA must design it and complete required preparations and approvals before assistance begins. Selecting an activity or passing a tribal resolution does not itself open applications. HUD approval is required for model activities before implementation.</a:t>
            </a:r>
          </a:p>
          <a:p>
            <a:endParaRPr/>
          </a:p>
          <a:p>
            <a:r>
              <a:t>[Sources]</a:t>
            </a:r>
          </a:p>
          <a:p>
            <a:r>
              <a:t>User-provided updated presentation, including the conditional program-design wording on slide 6.</a:t>
            </a:r>
          </a:p>
          <a:p>
            <a:r>
              <a:t>HUD Notice PIH 2023-30: https://www.hud.gov/sites/dfiles/OCHCO/documents/2023-30pihn.pdf</a:t>
            </a:r>
          </a:p>
          <a:p>
            <a:r>
              <a:t>HUD Notice PIH 2024-08: https://www.hud.gov/sites/dfiles/OCHCO/documents/2024-08pihn.pdf</a:t>
            </a:r>
          </a:p>
          <a:p>
            <a:r>
              <a:t>24 CFR Part 1000: https://www.ecfr.gov/current/title-24/subtitle-B/chapter-IX/part-1000</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What is the Indian Housing Plan?, Why Tribes Need an IHP
</a:t>
            </a:r>
          </a:p>
          <a:p>
            <a:r>
              <a:t>
[Sources]
User-provided Tribal_IHP_Steps_Presentation.pptx, original slide 2. Original IRHA planning content retained.
[/Sources]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The Indian Housing Plan (IHP) is the foundational annual planning document required under the Native American Housing Assistance and Self-Determination Act (NAHASDA). It serves as a tribe’s blueprint for how it will address local housing needs throughout the program year. The IHP outlines the tribe’s housing-related goals, activities, funding allocations, and expected outcomes, ensuring that resources are used effectively to benefit tribal members. It also formalizes the tribe’s commitment to providing safe, affordable, and culturally appropriate housing solutions within the community. By clearly identifying needs such as overcrowding, rehabilitation requirements, homelessness risk, and infrastructure gaps, the IHP helps align tribal priorities with available Indian Housing Block Grant (IHBG) funds. Importantly, the IHP also establishes a transparent process for planning and reporting, creating a reliable structure that HUD can review and approve annually to release IHBG funds. This structured approach ensures continuity, accountability, and alignment with federal housing regulations.
</a:t>
            </a:r>
          </a:p>
          <a:p>
            <a:r>
              <a:t>
[Sources]
User-provided Tribal_IHP_Steps_Presentation.pptx, original slide 3.
https://www.ecfr.gov/current/title-24/subtitle-B/chapter-IX/part-1000/subpart-C
[/Sources]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The IHP is essential because it is the only way tribes can access IHBG funds, which constitute the primary federal housing resource for Indian Country. Without an approved IHP, HUD cannot release IHBG funds to the tribe or its tribally designated housing entity (TDHE). The plan ensures that tribal housing needs are addressed in a systematic and equitable manner, giving tribes control over their housing priorities. It also provides a clear structure for defining goals such as improving substandard units, creating new housing, addressing homelessness, and expanding homeownership opportunities. The IHP enhances tribal self-determination by allowing tribes to tailor housing programs to their cultural, geographic, and economic realities. In addition, the IHP supports transparency and accountability by documenting how funds will be spent and what outcomes are expected, which strengthens trust between the tribe, HUD, and community members. For tribes working with IRHA, the IHP also ensures that regional coordination is maintained, enabling economies of scale and supporting efficient housing delivery.
</a:t>
            </a:r>
          </a:p>
          <a:p>
            <a:r>
              <a:t>
[Sources]
User-provided Tribal_IHP_Steps_Presentation.pptx, original slide 4.
https://www.ecfr.gov/current/title-24/subtitle-B/chapter-IX/part-1000/subpart-C
[/Sources]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What is the Indian Housing Plan?, Why Tribes Need an IHP
</a:t>
            </a:r>
          </a:p>
          <a:p>
            <a:r>
              <a:t>
[Sources]
HUD Notice PIH 2023-30, pp. 2–8. User-provided PIH2023-30.pdf; https://www.hud.gov/sites/dfiles/OCHCO/documents/2023-30pihn.pdf
[/Sources]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PIH Notice 2023-30 replaces ONAP Program Guidance 2010-03 and provides examples across the eligible activity categories. IRHA already operates new construction, rehabilitation/modernization, and rental assistance programs. The need to adapt or design a program applies to a selected activity that is not already supported by the current program structure.</a:t>
            </a:r>
          </a:p>
          <a:p>
            <a:endParaRPr/>
          </a:p>
          <a:p>
            <a:r>
              <a:t>[Sources]</a:t>
            </a:r>
          </a:p>
          <a:p>
            <a:r>
              <a:t>User-provided Tribal Development email, September 3, 2026.</a:t>
            </a:r>
          </a:p>
          <a:p>
            <a:r>
              <a:t>User clarification regarding existing IRHA programs, September 3, 2026.</a:t>
            </a:r>
          </a:p>
          <a:p>
            <a:r>
              <a:t>HUD Notice PIH 2023-30, page 1 and activity examples on pages 4-8: https://www.hud.gov/sites/dfiles/OCHCO/documents/2023-30pihn.pdf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The Indian Housing Plan (IHP) is the foundational annual planning document required under the Native American Housing Assistance and Self-Determination Act (NAHASDA). It serves as a tribe’s blueprint for how it will address local housing needs throughout the program year. The IHP outlines the tribe’s housing-related goals, activities, funding allocations, and expected outcomes, ensuring that resources are used effectively to benefit tribal members. It also formalizes the tribe’s commitment to providing safe, affordable, and culturally appropriate housing solutions within the community. By clearly identifying needs such as overcrowding, rehabilitation requirements, homelessness risk, and infrastructure gaps, the IHP helps align tribal priorities with available Indian Housing Block Grant (IHBG) funds. Importantly, the IHP also establishes a transparent process for planning and reporting, creating a reliable structure that HUD can review and approve annually to release IHBG funds. This structured approach ensures continuity, accountability, and alignment with federal housing regulations.
</a:t>
            </a:r>
          </a:p>
          <a:p>
            <a:r>
              <a:t>
[Sources]
HUD Notice PIH 2023-30, pp. 5–6, categories 12–15. User-provided PIH2023-30.pdf; https://www.hud.gov/sites/dfiles/OCHCO/documents/2023-30pihn.pdf
HUD Notice PIH 2024-08, p. 2, clarifies that revolving homebuyer loan funds fit category 15: https://www.hud.gov/sites/dfiles/OCHCO/documents/2024-08pihn.pdf
[/Sources]
IRHA must develop eligibility, assistance limits, affordability terms, underwriting, repayment terms, and required documentation before offering a new program. Do not describe all loan funds as model activities; PIH 2024-08 updates that classification.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PIH Notice 2023-30 identifies tenant-based rental assistance as Category 17 for eligible residents leasing privately owned units. Rental assistance is an existing IRHA program area; confirm which current program and rules apply before describing the form of assistance available in a specific community.</a:t>
            </a:r>
          </a:p>
          <a:p>
            <a:endParaRPr/>
          </a:p>
          <a:p>
            <a:r>
              <a:t>[Sources]</a:t>
            </a:r>
          </a:p>
          <a:p>
            <a:r>
              <a:t>User clarification regarding existing IRHA programs, September 3, 2026.</a:t>
            </a:r>
          </a:p>
          <a:p>
            <a:r>
              <a:t>HUD Notice PIH 2023-30, page 6: https://www.hud.gov/sites/dfiles/OCHCO/documents/2023-30pihn.pdf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The Indian Housing Plan (IHP) is the foundational annual planning document required under the Native American Housing Assistance and Self-Determination Act (NAHASDA). It serves as a tribe’s blueprint for how it will address local housing needs throughout the program year. The IHP outlines the tribe’s housing-related goals, activities, funding allocations, and expected outcomes, ensuring that resources are used effectively to benefit tribal members. It also formalizes the tribe’s commitment to providing safe, affordable, and culturally appropriate housing solutions within the community. By clearly identifying needs such as overcrowding, rehabilitation requirements, homelessness risk, and infrastructure gaps, the IHP helps align tribal priorities with available Indian Housing Block Grant (IHBG) funds. Importantly, the IHP also establishes a transparent process for planning and reporting, creating a reliable structure that HUD can review and approve annually to release IHBG funds. This structured approach ensures continuity, accountability, and alignment with federal housing regulations.
</a:t>
            </a:r>
          </a:p>
          <a:p>
            <a:r>
              <a:t>
[Sources]
HUD Notice PIH 2023-30, pp. 5–6, categories 9, 17, and 18. User-provided PIH2023-30.pdf; https://www.hud.gov/sites/dfiles/OCHCO/documents/2023-30pihn.pdf
[/Sources]
PIH 2023-30 expressly includes college tuition and fee assistance, childcare costs, and self-sufficiency activities under Other Housing Services. Section 202(3) requires the housing-related benefit. IRHA should work with ONAP on the proposed design, beneficiaries, and documentation before offering any new education or childcare benefit. A childcare service payment is different from constructing a childcare facility, which may require model activity review.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The Indian Housing Plan (IHP) is the foundational annual planning document required under the Native American Housing Assistance and Self-Determination Act (NAHASDA). It serves as a tribe’s blueprint for how it will address local housing needs throughout the program year. The IHP outlines the tribe’s housing-related goals, activities, funding allocations, and expected outcomes, ensuring that resources are used effectively to benefit tribal members. It also formalizes the tribe’s commitment to providing safe, affordable, and culturally appropriate housing solutions within the community. By clearly identifying needs such as overcrowding, rehabilitation requirements, homelessness risk, and infrastructure gaps, the IHP helps align tribal priorities with available Indian Housing Block Grant (IHBG) funds. Importantly, the IHP also establishes a transparent process for planning and reporting, creating a reliable structure that HUD can review and approve annually to release IHBG funds. This structured approach ensures continuity, accountability, and alignment with federal housing regulations.
</a:t>
            </a:r>
          </a:p>
          <a:p>
            <a:r>
              <a:t>
[Sources]
HUD Notice PIH 2023-30, p. 6, Section 202(3) and category 18. User-provided PIH2023-30.pdf; https://www.hud.gov/sites/dfiles/OCHCO/documents/2023-30pihn.pdf
[/Sources]
Sports, recreation, and travel are not blanket authorization to fund village events or trips. PIH 2023-30 ties the example to residents participating in community sporting events within eligible housing services. IRHA must define the housing purpose, eligible participants, limits, and documentation in a new program.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Road construction for a new affordable housing subdivision can be an eligible housing infrastructure activity. Confirm the housing purpose, eligible beneficiaries, necessary and reasonable costs, and applicable environmental and other project requirements. Allakaket is an example supplied for local discussion; this slide does not establish the funding source or approval status of a specific Allakaket project. Allocate shared infrastructure costs to the eligible housing benefit when other community uses are served.</a:t>
            </a:r>
          </a:p>
          <a:p>
            <a:endParaRPr/>
          </a:p>
          <a:p>
            <a:r>
              <a:t>[Sources]</a:t>
            </a:r>
          </a:p>
          <a:p>
            <a:r>
              <a:t>HUD Notice PIH 2023-30, pages 4–6, including activity categories 4, 6, 10, 11, and 24: https://www.hud.gov/sites/dfiles/OCHCO/documents/2023-30pihn.pdf</a:t>
            </a:r>
          </a:p>
          <a:p>
            <a:r>
              <a:t>2 CFR Part 200: https://www.ecfr.gov/current/title-2/subtitle-A/chapter-II/part-200</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PIH Notice 2023-30 includes new rental and homeownership construction, acquisition of existing housing, and conversion of other structures to affordable housing. New construction is an existing IRHA program area.</a:t>
            </a:r>
          </a:p>
          <a:p>
            <a:endParaRPr/>
          </a:p>
          <a:p>
            <a:r>
              <a:t>[Sources]</a:t>
            </a:r>
          </a:p>
          <a:p>
            <a:r>
              <a:t>User-provided Tribal Development email, September 3, 2026.</a:t>
            </a:r>
          </a:p>
          <a:p>
            <a:r>
              <a:t>User clarification regarding existing IRHA programs, September 3, 2026.</a:t>
            </a:r>
          </a:p>
          <a:p>
            <a:r>
              <a:t>HUD Notice PIH 2023-30, pages 4-5: https://www.hud.gov/sites/dfiles/OCHCO/documents/2023-30pihn.pdf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PIH Notice 2023-30 includes rehabilitation and modernization of eligible rental and homeownership housing, including rehabilitation assistance to existing homeowners. Rehabilitation is an existing IRHA program area. The remaining examples on this slide include energy, health and safety, and flood-related improvements, subject to eligibility, site, and program review.</a:t>
            </a:r>
          </a:p>
          <a:p>
            <a:endParaRPr/>
          </a:p>
          <a:p>
            <a:r>
              <a:t>[Sources]</a:t>
            </a:r>
          </a:p>
          <a:p>
            <a:r>
              <a:t>User-provided Tribal Development email, September 3, 2026.</a:t>
            </a:r>
          </a:p>
          <a:p>
            <a:r>
              <a:t>User clarification regarding existing IRHA programs, September 3, 2026.</a:t>
            </a:r>
          </a:p>
          <a:p>
            <a:r>
              <a:t>HUD Notice PIH 2023-30, pages 4-6: https://www.hud.gov/sites/dfiles/OCHCO/documents/2023-30pihn.pdf</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The Indian Housing Plan (IHP) is the foundational annual planning document required under the Native American Housing Assistance and Self-Determination Act (NAHASDA). It serves as a tribe’s blueprint for how it will address local housing needs throughout the program year. The IHP outlines the tribe’s housing-related goals, activities, funding allocations, and expected outcomes, ensuring that resources are used effectively to benefit tribal members. It also formalizes the tribe’s commitment to providing safe, affordable, and culturally appropriate housing solutions within the community. By clearly identifying needs such as overcrowding, rehabilitation requirements, homelessness risk, and infrastructure gaps, the IHP helps align tribal priorities with available Indian Housing Block Grant (IHBG) funds. Importantly, the IHP also establishes a transparent process for planning and reporting, creating a reliable structure that HUD can review and approve annually to release IHBG funds. This structured approach ensures continuity, accountability, and alignment with federal housing regulations.
</a:t>
            </a:r>
          </a:p>
          <a:p>
            <a:r>
              <a:t>
[Sources]
HUD Notice PIH 2023-30, pp. 4, 6–7, categories 2, 19, and 20. User-provided PIH2023-30.pdf; https://www.hud.gov/sites/dfiles/OCHCO/documents/2023-30pihn.pdf
[/Sources]
Operation of 1937 Act/FCAS housing is category 2. Management of qualifying non-NAHASDA assisted affordable housing is category 19. Operation and maintenance of NAHASDA-assisted non-1937 Act housing is category 20. This is not a general maintenance program for any privately owned home.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The Indian Housing Plan (IHP) is the foundational annual planning document required under the Native American Housing Assistance and Self-Determination Act (NAHASDA). It serves as a tribe’s blueprint for how it will address local housing needs throughout the program year. The IHP outlines the tribe’s housing-related goals, activities, funding allocations, and expected outcomes, ensuring that resources are used effectively to benefit tribal members. It also formalizes the tribe’s commitment to providing safe, affordable, and culturally appropriate housing solutions within the community. By clearly identifying needs such as overcrowding, rehabilitation requirements, homelessness risk, and infrastructure gaps, the IHP helps align tribal priorities with available Indian Housing Block Grant (IHBG) funds. Importantly, the IHP also establishes a transparent process for planning and reporting, creating a reliable structure that HUD can review and approve annually to release IHBG funds. This structured approach ensures continuity, accountability, and alignment with federal housing regulations.
</a:t>
            </a:r>
          </a:p>
          <a:p>
            <a:r>
              <a:t>
[Sources]
HUD Notice PIH 2023-30, p. 7, category 21. User-provided PIH2023-30.pdf; https://www.hud.gov/sites/dfiles/OCHCO/documents/2023-30pihn.pdf
HUD Notice PIH 2024-08, p. 2, security patrol classification: https://www.hud.gov/sites/dfiles/OCHCO/documents/2024-08pihn.pdf
[/Sources]
NAHASDA safety authority is tied to protecting affordable housing and its residents; it is not blanket authority for a general tribal police department budget. Storm shelters also appear in PIH 2023-30 category 21; PIH 2024-08 lists storm/tornado shelters among past model approvals, so confirm the proper classification for a specific design.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IRHA first reviews whether an existing program can support a selected activity or whether a new program must be designed. If a new program is needed, IRHA must design it and complete required preparations and approvals before assistance begins. Selecting an activity or passing a tribal resolution does not itself open applications. HUD approval is required for model activities before implementation.</a:t>
            </a:r>
          </a:p>
          <a:p>
            <a:endParaRPr/>
          </a:p>
          <a:p>
            <a:r>
              <a:t>[Sources]</a:t>
            </a:r>
          </a:p>
          <a:p>
            <a:r>
              <a:t>User-provided updated presentation, including the conditional program-design wording on slide 6.</a:t>
            </a:r>
          </a:p>
          <a:p>
            <a:r>
              <a:t>HUD Notice PIH 2023-30: https://www.hud.gov/sites/dfiles/OCHCO/documents/2023-30pihn.pdf</a:t>
            </a:r>
          </a:p>
          <a:p>
            <a:r>
              <a:t>HUD Notice PIH 2024-08: https://www.hud.gov/sites/dfiles/OCHCO/documents/2024-08pihn.pdf</a:t>
            </a:r>
          </a:p>
          <a:p>
            <a:r>
              <a:t>24 CFR Part 1000: https://www.ecfr.gov/current/title-24/subtitle-B/chapter-IX/part-1000</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IRHA first reviews whether an existing program can support a selected activity or whether a new program must be designed. If a new program is needed, IRHA must design it and complete required preparations and approvals before assistance begins. Selecting an activity or passing a tribal resolution does not itself open applications. HUD approval is required for model activities before implementation.</a:t>
            </a:r>
          </a:p>
          <a:p>
            <a:endParaRPr/>
          </a:p>
          <a:p>
            <a:r>
              <a:t>[Sources]</a:t>
            </a:r>
          </a:p>
          <a:p>
            <a:r>
              <a:t>User-provided updated presentation, including the conditional program-design wording on slide 6.</a:t>
            </a:r>
          </a:p>
          <a:p>
            <a:r>
              <a:t>HUD Notice PIH 2023-30: https://www.hud.gov/sites/dfiles/OCHCO/documents/2023-30pihn.pdf</a:t>
            </a:r>
          </a:p>
          <a:p>
            <a:r>
              <a:t>HUD Notice PIH 2024-08: https://www.hud.gov/sites/dfiles/OCHCO/documents/2024-08pihn.pdf</a:t>
            </a:r>
          </a:p>
          <a:p>
            <a:r>
              <a:t>24 CFR Part 1000: https://www.ecfr.gov/current/title-24/subtitle-B/chapter-IX/part-1000</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Identifying Housing Needs, Tribal Resolutions, Developing Goals and Projects, Budget and Funding, Submission to HUD
</a:t>
            </a:r>
          </a:p>
          <a:p>
            <a:r>
              <a:t>
[Sources]
User-provided Tribal_IHP_Steps_Presentation.pptx, original slide 5. Original IRHA planning content retained.
[/Sources]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The first step in the IHP process is conducting a thorough assessment of the tribe’s housing needs. This involves gathering information from tribal councils, community surveys, environmental assessments, census data, and direct communication with families. The needs that must be identified typically include overcrowded households, substandard housing conditions, homelessness risk, affordability challenges, accessibility barriers, energy efficiency upgrades, and infrastructure gaps. Tribes may also identify unique community needs such as elders’ housing, student housing, or emergency shelter requirements. Through this needs assessment, tribes can prioritize which housing issues require immediate support and which can be addressed through long-term planning. This stage is critical because all subsequent steps—goal setting, project design, and budgeting—depend on accurately identifying and articulating these needs in the IHP.
</a:t>
            </a:r>
          </a:p>
          <a:p>
            <a:r>
              <a:t>
[Sources]
User-provided Tribal_IHP_Steps_Presentation.pptx, original slide 6. Original IRHA planning content retained.
[/Sources]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IRHA first reviews whether an existing program can support a selected activity or whether a new program must be designed. If a new program is needed, IRHA must design it and complete required preparations and approvals before assistance begins. Selecting an activity or passing a tribal resolution does not itself open applications. HUD approval is required for model activities before implementation.</a:t>
            </a:r>
          </a:p>
          <a:p>
            <a:endParaRPr/>
          </a:p>
          <a:p>
            <a:r>
              <a:t>[Sources]</a:t>
            </a:r>
          </a:p>
          <a:p>
            <a:r>
              <a:t>User-provided updated presentation, including the conditional program-design wording on slide 6.</a:t>
            </a:r>
          </a:p>
          <a:p>
            <a:r>
              <a:t>HUD Notice PIH 2023-30: https://www.hud.gov/sites/dfiles/OCHCO/documents/2023-30pihn.pdf</a:t>
            </a:r>
          </a:p>
          <a:p>
            <a:r>
              <a:t>HUD Notice PIH 2024-08: https://www.hud.gov/sites/dfiles/OCHCO/documents/2024-08pihn.pdf</a:t>
            </a:r>
          </a:p>
          <a:p>
            <a:r>
              <a:t>24 CFR Part 1000: https://www.ecfr.gov/current/title-24/subtitle-B/chapter-IX/part-1000</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IRHA first reviews whether an existing program can support a selected activity or whether a new program must be designed. If a new program is needed, IRHA must design it and complete required preparations and approvals before assistance begins. Selecting an activity or passing a tribal resolution does not itself open applications. HUD approval is required for model activities before implementation.</a:t>
            </a:r>
          </a:p>
          <a:p>
            <a:endParaRPr/>
          </a:p>
          <a:p>
            <a:r>
              <a:t>[Sources]</a:t>
            </a:r>
          </a:p>
          <a:p>
            <a:r>
              <a:t>User-provided updated presentation, including the conditional program-design wording on slide 6.</a:t>
            </a:r>
          </a:p>
          <a:p>
            <a:r>
              <a:t>HUD Notice PIH 2023-30: https://www.hud.gov/sites/dfiles/OCHCO/documents/2023-30pihn.pdf</a:t>
            </a:r>
          </a:p>
          <a:p>
            <a:r>
              <a:t>HUD Notice PIH 2024-08: https://www.hud.gov/sites/dfiles/OCHCO/documents/2024-08pihn.pdf</a:t>
            </a:r>
          </a:p>
          <a:p>
            <a:r>
              <a:t>24 CFR Part 1000: https://www.ecfr.gov/current/title-24/subtitle-B/chapter-IX/part-1000</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IRHA first reviews whether an existing program can support a selected activity or whether a new program must be designed. If a new program is needed, IRHA must design it and complete required preparations and approvals before assistance begins. Selecting an activity or passing a tribal resolution does not itself open applications. HUD approval is required for model activities before implementation.</a:t>
            </a:r>
          </a:p>
          <a:p>
            <a:endParaRPr/>
          </a:p>
          <a:p>
            <a:r>
              <a:t>[Sources]</a:t>
            </a:r>
          </a:p>
          <a:p>
            <a:r>
              <a:t>User-provided updated presentation, including the conditional program-design wording on slide 6.</a:t>
            </a:r>
          </a:p>
          <a:p>
            <a:r>
              <a:t>HUD Notice PIH 2023-30: https://www.hud.gov/sites/dfiles/OCHCO/documents/2023-30pihn.pdf</a:t>
            </a:r>
          </a:p>
          <a:p>
            <a:r>
              <a:t>HUD Notice PIH 2024-08: https://www.hud.gov/sites/dfiles/OCHCO/documents/2024-08pihn.pdf</a:t>
            </a:r>
          </a:p>
          <a:p>
            <a:r>
              <a:t>24 CFR Part 1000: https://www.ecfr.gov/current/title-24/subtitle-B/chapter-IX/part-1000</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The Indian Housing Plan (IHP) is the foundational annual planning document required under the Native American Housing Assistance and Self-Determination Act (NAHASDA). It serves as a tribe’s blueprint for how it will address local housing needs throughout the program year. The IHP outlines the tribe’s housing-related goals, activities, funding allocations, and expected outcomes, ensuring that resources are used effectively to benefit tribal members. It also formalizes the tribe’s commitment to providing safe, affordable, and culturally appropriate housing solutions within the community. By clearly identifying needs such as overcrowding, rehabilitation requirements, homelessness risk, and infrastructure gaps, the IHP helps align tribal priorities with available Indian Housing Block Grant (IHBG) funds. Importantly, the IHP also establishes a transparent process for planning and reporting, creating a reliable structure that HUD can review and approve annually to release IHBG funds. This structured approach ensures continuity, accountability, and alignment with federal housing regulations.
</a:t>
            </a:r>
          </a:p>
          <a:p>
            <a:r>
              <a:t>
[Sources]
HUD Notice PIH 2023-30, p. 3, planning and administration; pp. 7–8, reserve accounts. User-provided PIH2023-30.pdf; https://www.hud.gov/sites/dfiles/OCHCO/documents/2023-30pihn.pdf
[/Sources]
Budget the full cost, including delivery, staffing, administration, maintenance, and future commitments. Planning/administration and statutory reserve accounts are supporting mechanisms with specific limits, not additional direct household benefits. Do not assume an activity creates new funding.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After all tribal priorities are compiled, IRHA finalizes the regional Indian Housing Plan and submits it to HUD for review and approval. HUD assesses whether the plan aligns with NAHASDA requirements, whether the budget matches the activities, and whether tribes have demonstrated appropriate planning and administrative capacity. Submitting the IHP on time is critical because it determines when IHBG funds can be drawn down for housing programs. IRHA ensures compliance through proper documentation, coordination with tribes, and ongoing communication with HUD. Once approved, the IHP guides all housing activities for the plan year.
</a:t>
            </a:r>
          </a:p>
          <a:p>
            <a:r>
              <a:t>
[Sources]
HUD Notice PIH 2023-30, pp. 1–3 and 7. User-provided PIH2023-30.pdf; https://www.hud.gov/sites/dfiles/OCHCO/documents/2023-30pihn.pdf
24 CFR 1000.232: https://www.ecfr.gov/current/title-24/subtitle-B/chapter-IX/part-1000/subpart-C/section-1000.232
HUD Notice PIH 2024-08: https://www.hud.gov/sites/dfiles/OCHCO/documents/2024-08pihn.pdf
[/Sources]
Tribal certification for amendments follows 24 CFR 1000.232; further certification may not be necessary if the original certification authorizes amendments. Environmental review requirements depend on the activity. Do not imply every activity requires a full environmental assessment or a separate model request.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How IRHA Supports Tribes, Tribal Responsibilities
</a:t>
            </a:r>
          </a:p>
          <a:p>
            <a:r>
              <a:t>
[Sources]
User-provided Tribal_IHP_Steps_Presentation.pptx, original slide 11. Original IRHA planning content retained.
[/Sources]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IRHA first reviews whether an existing program can support a selected activity or whether a new program must be designed. If a new program is needed, IRHA must design it and complete required preparations and approvals before assistance begins. Selecting an activity or passing a tribal resolution does not itself open applications. HUD approval is required for model activities before implementation.</a:t>
            </a:r>
          </a:p>
          <a:p>
            <a:endParaRPr/>
          </a:p>
          <a:p>
            <a:r>
              <a:t>[Sources]</a:t>
            </a:r>
          </a:p>
          <a:p>
            <a:r>
              <a:t>User-provided updated presentation, including the conditional program-design wording on slide 6.</a:t>
            </a:r>
          </a:p>
          <a:p>
            <a:r>
              <a:t>HUD Notice PIH 2023-30: https://www.hud.gov/sites/dfiles/OCHCO/documents/2023-30pihn.pdf</a:t>
            </a:r>
          </a:p>
          <a:p>
            <a:r>
              <a:t>HUD Notice PIH 2024-08: https://www.hud.gov/sites/dfiles/OCHCO/documents/2024-08pihn.pdf</a:t>
            </a:r>
          </a:p>
          <a:p>
            <a:r>
              <a:t>24 CFR Part 1000: https://www.ecfr.gov/current/title-24/subtitle-B/chapter-IX/part-1000</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IRHA first reviews whether an existing program can support a selected activity or whether a new program must be designed. If a new program is needed, IRHA must design it and complete required preparations and approvals before assistance begins. Selecting an activity or passing a tribal resolution does not itself open applications. HUD approval is required for model activities before implementation.</a:t>
            </a:r>
          </a:p>
          <a:p>
            <a:endParaRPr/>
          </a:p>
          <a:p>
            <a:r>
              <a:t>[Sources]</a:t>
            </a:r>
          </a:p>
          <a:p>
            <a:r>
              <a:t>User-provided updated presentation, including the conditional program-design wording on slide 6.</a:t>
            </a:r>
          </a:p>
          <a:p>
            <a:r>
              <a:t>HUD Notice PIH 2023-30: https://www.hud.gov/sites/dfiles/OCHCO/documents/2023-30pihn.pdf</a:t>
            </a:r>
          </a:p>
          <a:p>
            <a:r>
              <a:t>HUD Notice PIH 2024-08: https://www.hud.gov/sites/dfiles/OCHCO/documents/2024-08pihn.pdf</a:t>
            </a:r>
          </a:p>
          <a:p>
            <a:r>
              <a:t>24 CFR Part 1000: https://www.ecfr.gov/current/title-24/subtitle-B/chapter-IX/part-1000</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IHP vs. APR, Timeline Overview
</a:t>
            </a:r>
          </a:p>
          <a:p>
            <a:r>
              <a:t>
[Sources]
User-provided Tribal_IHP_Steps_Presentation.pptx, original slide 14. Original IRHA planning content retained.
[/Sources]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
---
This slide references information from the following file: https://office.com?path=55d472ef-e52c-49af-a607-c489de12a666
The Indian Housing Plan (IHP) is the foundational annual planning document required under the Native American Housing Assistance and Self-Determination Act (NAHASDA). It serves as a tribe’s blueprint for how it will address local housing needs throughout the program year. The IHP outlines the tribe’s housing-related goals, activities, funding allocations, and expected outcomes, ensuring that resources are used effectively to benefit tribal members. It also formalizes the tribe’s commitment to providing safe, affordable, and culturally appropriate housing solutions within the community. By clearly identifying needs such as overcrowding, rehabilitation requirements, homelessness risk, and infrastructure gaps, the IHP helps align tribal priorities with available Indian Housing Block Grant (IHBG) funds. Importantly, the IHP also establishes a transparent process for planning and reporting, creating a reliable structure that HUD can review and approve annually to release IHBG funds. This structured approach ensures continuity, accountability, and alignment with federal housing regulations.
</a:t>
            </a:r>
          </a:p>
          <a:p>
            <a:r>
              <a:t>
[Sources]
HUD Notice PIH 2023-30, p. 3, IHP/APR reporting. User-provided PIH2023-30.pdf; https://www.hud.gov/sites/dfiles/OCHCO/documents/2023-30pihn.pdf
[/Sources]
Replaces original slide 15 content using the existing four-part slide layout to remove overlapping SmartArt text. Output examples are illustrative program measures, not a reproduction of the official form’s outcome codes.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IRHA is gathering tribal housing priorities for the FY 2027 IHP, which the user-provided Tribal Development email states is due to HUD in mid-October. Encourage early submission of proposed projects, community needs, or eligible activities so IRHA can evaluate eligibility, cost, delivery, and any program-development needs.</a:t>
            </a:r>
          </a:p>
          <a:p>
            <a:endParaRPr/>
          </a:p>
          <a:p>
            <a:r>
              <a:t>[Sources]</a:t>
            </a:r>
          </a:p>
          <a:p>
            <a:r>
              <a:t>User-provided Tribal Development email, September 3, 2026.</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linked appendix follows the closing slide. Slide 34 links to both full HUD notices and the HUD Native American Programs notices page. Slide 35 links to the statutory activity authority and regulations. Use PIH 2024-08 with PIH 2023-30 because it clarifies when activities fit existing categories and when model activity approval is needed.</a:t>
            </a:r>
          </a:p>
          <a:p>
            <a:endParaRPr/>
          </a:p>
          <a:p>
            <a:r>
              <a:t>[Sources]</a:t>
            </a:r>
          </a:p>
          <a:p>
            <a:r>
              <a:t>https://www.hud.gov/sites/dfiles/OCHCO/documents/2023-30pihn.pdf</a:t>
            </a:r>
          </a:p>
          <a:p>
            <a:r>
              <a:t>https://www.hud.gov/sites/dfiles/OCHCO/documents/2024-08pihn.pdf</a:t>
            </a:r>
          </a:p>
          <a:p>
            <a:r>
              <a:t>https://www.hud.gov/hudclips/notices/pih-native-american-programs</a:t>
            </a:r>
          </a:p>
          <a:p>
            <a:r>
              <a:t>https://www.ecfr.gov/current/title-24/subtitle-B/chapter-IX/part-1000</a:t>
            </a:r>
          </a:p>
          <a:p>
            <a:r>
              <a:t>https://www.ecfr.gov/current/title-2/subtitle-A/chapter-II/part-200</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requested next step is for tribal leadership to provide proposed projects, community needs, or eligible activities for FY 2027 consideration before the mid-October IHP submission. Selecting a priority starts evaluation; it does not by itself open a program or guarantee funding.</a:t>
            </a:r>
          </a:p>
          <a:p>
            <a:endParaRPr/>
          </a:p>
          <a:p>
            <a:r>
              <a:t>[Sources]</a:t>
            </a:r>
          </a:p>
          <a:p>
            <a:r>
              <a:t>User-provided Tribal Development email, September 3, 2026.</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For proposed projects and eligible activity questions, contact the Tribe's IRHA Tribal Development representative or Denise Callahan at dcallahan@irha.org. The central IRHA phone numbers remain available for department routing.</a:t>
            </a:r>
          </a:p>
          <a:p>
            <a:endParaRPr/>
          </a:p>
          <a:p>
            <a:r>
              <a:t>[Sources]</a:t>
            </a:r>
          </a:p>
          <a:p>
            <a:r>
              <a:t>User-provided Tribal Development email, September 3, 2026.</a:t>
            </a:r>
          </a:p>
          <a:p>
            <a:r>
              <a:t>IRHA Contact page: https://irha.org/contact/</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Underlined headings are external hyperlinks to the complete guidance. PIH 2023-30 lists eligible IHBG housing activities and cost principles; PIH 2024-08 explains which proposals fall within existing categories and the process for model activities. PDF page numbers refer to the printed pages of the notices. Check the HUD notice index for later updates before relying on an example for a specific program.</a:t>
            </a:r>
          </a:p>
          <a:p>
            <a:endParaRPr/>
          </a:p>
          <a:p>
            <a:r>
              <a:t>[Sources]</a:t>
            </a:r>
          </a:p>
          <a:p>
            <a:r>
              <a:t>https://www.hud.gov/sites/dfiles/OCHCO/documents/2023-30pihn.pdf</a:t>
            </a:r>
          </a:p>
          <a:p>
            <a:r>
              <a:t>https://www.hud.gov/sites/dfiles/OCHCO/documents/2024-08pihn.pdf</a:t>
            </a:r>
          </a:p>
          <a:p>
            <a:r>
              <a:t>https://www.hud.gov/hudclips/notices/pih-native-american-programs</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Underlined text links to the full statute and regulations. These links support proposal review; they are not substitutes for project-specific eligibility and environmental determinations. 24 CFR 1000.18 addresses environmental review, and 24 CFR 1000.38 addresses flood insurance requirements. Use current rules when implementing an activity.</a:t>
            </a:r>
          </a:p>
          <a:p>
            <a:endParaRPr/>
          </a:p>
          <a:p>
            <a:r>
              <a:t>[Sources]</a:t>
            </a:r>
          </a:p>
          <a:p>
            <a:r>
              <a:t>https://www.govinfo.gov/link/uscode/25/4132</a:t>
            </a:r>
          </a:p>
          <a:p>
            <a:r>
              <a:t>https://www.ecfr.gov/current/title-24/subtitle-B/chapter-IX/part-1000</a:t>
            </a:r>
          </a:p>
          <a:p>
            <a:r>
              <a:t>https://www.ecfr.gov/current/title-2/subtitle-A/chapter-II/part-200</a:t>
            </a:r>
          </a:p>
          <a:p>
            <a:r>
              <a:t>https://www.ecfr.gov/current/title-24/subtitle-A/part-55</a:t>
            </a:r>
          </a:p>
          <a:p>
            <a:r>
              <a:t>https://www.ecfr.gov/current/title-24/subtitle-B/chapter-IX/part-1000/subpart-A/section-1000.38</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685800" y="240410"/>
            <a:ext cx="10813067" cy="783835"/>
          </a:xfrm>
        </p:spPr>
        <p:txBody>
          <a:bodyPr vert="horz" lIns="91440" tIns="45720" rIns="91440" bIns="45720" anchor="b">
            <a:normAutofit/>
          </a:bodyPr>
          <a:lstStyle>
            <a:lvl1pPr>
              <a:buNone/>
              <a:defRPr sz="3600">
                <a:solidFill>
                  <a:schemeClr val="tx2">
                    <a:alpha val="90000"/>
                  </a:schemeClr>
                </a:solidFill>
              </a:defRPr>
            </a:lvl1pPr>
          </a:lstStyle>
          <a:p>
            <a:pPr lvl="0">
              <a:buNone/>
            </a:pPr>
            <a:r>
              <a:t>Click to edit Master title style</a:t>
            </a:r>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85800" y="998185"/>
            <a:ext cx="10813067" cy="541508"/>
          </a:xfrm>
        </p:spPr>
        <p:txBody>
          <a:bodyPr vert="horz" lIns="91440" tIns="45720" rIns="91440" bIns="45720">
            <a:normAutofit/>
          </a:bodyPr>
          <a:lstStyle>
            <a:lvl1pPr marL="0" indent="0">
              <a:buNone/>
              <a:defRPr/>
            </a:lvl1pPr>
          </a:lstStyle>
          <a:p>
            <a:pPr lvl="0">
              <a:buNone/>
            </a:pPr>
            <a:r>
              <a:t>Click to edit Master subtitle style</a:t>
            </a:r>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idx="13" hasCustomPrompt="1"/>
          </p:nvPr>
        </p:nvSpPr>
        <p:spPr>
          <a:xfrm>
            <a:off x="462974" y="1606318"/>
            <a:ext cx="11268845" cy="4791456"/>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idx="11"/>
          </p:nvPr>
        </p:nvSpPr>
        <p:spPr>
          <a:xfrm>
            <a:off x="640080" y="6445997"/>
            <a:ext cx="3949302" cy="365125"/>
          </a:xfrm>
        </p:spPr>
        <p:txBody>
          <a:bodyPr/>
          <a:lstStyle>
            <a:lvl1pPr>
              <a:buNone/>
              <a:defRPr>
                <a:solidFill>
                  <a:schemeClr val="tx2"/>
                </a:solidFill>
              </a:defRPr>
            </a:lvl1pPr>
          </a:lstStyle>
          <a:p>
            <a:r>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idx="10"/>
          </p:nvPr>
        </p:nvSpPr>
        <p:spPr/>
        <p:txBody>
          <a:bodyPr/>
          <a:lstStyle>
            <a:lvl1pPr>
              <a:buNone/>
              <a:defRPr>
                <a:solidFill>
                  <a:schemeClr val="tx2"/>
                </a:solidFill>
              </a:defRPr>
            </a:lvl1pPr>
          </a:lstStyle>
          <a:p>
            <a:fld id="{8B12FF42-78AA-43B7-BE38-617D6A986F75}" type="datetime1">
              <a:t>9/22/2026</a:t>
            </a:fld>
            <a:endParaRPr/>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7" name="Straight Connector 6">
            <a:extLst>
              <a:ext uri="{FF2B5EF4-FFF2-40B4-BE49-F238E27FC236}">
                <a16:creationId xmlns:a16="http://schemas.microsoft.com/office/drawing/2014/main" id="{FB422015-DCD5-4213-97A0-E90F6C007B66}"/>
              </a:ext>
            </a:extLst>
          </p:cNvPr>
          <p:cNvSpPr>
            <a:spLocks noGrp="1"/>
          </p:cNvSpPr>
          <p:nvPr/>
        </p:nvSpPr>
        <p:spPr>
          <a:xfrm flipH="1">
            <a:off x="0" y="159971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89282BDE-0C1B-44B1-A64C-8AE0E98E5BED}"/>
              </a:ext>
            </a:extLst>
          </p:cNvPr>
          <p:cNvSpPr>
            <a:spLocks noGrp="1"/>
          </p:cNvSpPr>
          <p:nvPr/>
        </p:nv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BEF9179B-7E67-4E35-BA3D-2143CB7687E1}"/>
              </a:ext>
            </a:extLst>
          </p:cNvPr>
          <p:cNvSpPr>
            <a:spLocks noGrp="1"/>
          </p:cNvSpPr>
          <p:nvPr/>
        </p:nv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D464B336-C2B3-4A0A-9DFA-8604F85C9430}"/>
              </a:ext>
            </a:extLst>
          </p:cNvPr>
          <p:cNvSpPr>
            <a:spLocks noGrp="1"/>
          </p:cNvSpPr>
          <p:nvPr/>
        </p:nv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685800" y="360221"/>
            <a:ext cx="10515600" cy="1330468"/>
          </a:xfrm>
        </p:spPr>
        <p:txBody>
          <a:bodyP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85800" y="2004291"/>
            <a:ext cx="10515600" cy="4172672"/>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6858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2F88F8D0-0E9B-4650-859F-69E8A62E8B3F}"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5" name="Straight Connector 14">
            <a:extLst>
              <a:ext uri="{FF2B5EF4-FFF2-40B4-BE49-F238E27FC236}">
                <a16:creationId xmlns:a16="http://schemas.microsoft.com/office/drawing/2014/main" id="{8DA8F228-4F6E-4D81-B3B1-DCEE77132EEA}"/>
              </a:ext>
            </a:extLst>
          </p:cNvPr>
          <p:cNvSpPr>
            <a:spLocks noGrp="1"/>
          </p:cNvSpPr>
          <p:nvPr/>
        </p:nvSpPr>
        <p:spPr>
          <a:xfrm flipH="1">
            <a:off x="0" y="1825625"/>
            <a:ext cx="12210293"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512724" y="1480212"/>
            <a:ext cx="3918954" cy="2273637"/>
          </a:xfrm>
        </p:spPr>
        <p:txBody>
          <a:bodyPr vert="horz" lIns="91440" tIns="45720" rIns="91440" bIns="45720" anchor="b">
            <a:normAutofit/>
          </a:bodyPr>
          <a:lstStyle>
            <a:lvl1pPr algn="ctr">
              <a:buNone/>
              <a:defRPr sz="3600">
                <a:solidFill>
                  <a:schemeClr val="tx2">
                    <a:alpha val="90000"/>
                  </a:schemeClr>
                </a:solidFill>
              </a:defRPr>
            </a:lvl1pPr>
          </a:lstStyle>
          <a:p>
            <a:pPr lvl="0" algn="ctr">
              <a:buNone/>
            </a:pPr>
            <a:r>
              <a:t>Click to edit Master title style</a:t>
            </a:r>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20272" y="4232388"/>
            <a:ext cx="3703859" cy="1542770"/>
          </a:xfrm>
        </p:spPr>
        <p:txBody>
          <a:bodyPr vert="horz" lIns="91440" tIns="45720" rIns="91440" bIns="45720">
            <a:normAutofit/>
          </a:bodyPr>
          <a:lstStyle>
            <a:lvl1pPr marL="0" indent="0" algn="ctr">
              <a:buNone/>
              <a:defRPr/>
            </a:lvl1pPr>
          </a:lstStyle>
          <a:p>
            <a:pPr lvl="0">
              <a:buNone/>
            </a:pPr>
            <a:r>
              <a:t>Click to edit Master subtitle style</a:t>
            </a:r>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idx="13" hasCustomPrompt="1"/>
          </p:nvPr>
        </p:nvSpPr>
        <p:spPr>
          <a:xfrm>
            <a:off x="4958748" y="465265"/>
            <a:ext cx="7240587" cy="5927467"/>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idx="11"/>
          </p:nvPr>
        </p:nvSpPr>
        <p:spPr/>
        <p:txBody>
          <a:bodyPr/>
          <a:lstStyle>
            <a:lvl1pPr>
              <a:buNone/>
              <a:defRPr>
                <a:solidFill>
                  <a:schemeClr val="tx2"/>
                </a:solidFill>
              </a:defRPr>
            </a:lvl1pPr>
          </a:lstStyle>
          <a:p>
            <a:r>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idx="10"/>
          </p:nvPr>
        </p:nvSpPr>
        <p:spPr/>
        <p:txBody>
          <a:bodyPr/>
          <a:lstStyle>
            <a:lvl1pPr>
              <a:buNone/>
              <a:defRPr>
                <a:solidFill>
                  <a:schemeClr val="tx2"/>
                </a:solidFill>
              </a:defRPr>
            </a:lvl1pPr>
          </a:lstStyle>
          <a:p>
            <a:fld id="{00EF5918-5053-4743-83B7-4EAD76501314}" type="datetime1">
              <a:t>9/22/2026</a:t>
            </a:fld>
            <a:endParaRPr/>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10" name="Straight Connector 9">
            <a:extLst>
              <a:ext uri="{FF2B5EF4-FFF2-40B4-BE49-F238E27FC236}">
                <a16:creationId xmlns:a16="http://schemas.microsoft.com/office/drawing/2014/main" id="{E5B9362F-42EE-4ECA-8F78-A6B19388B801}"/>
              </a:ext>
            </a:extLst>
          </p:cNvPr>
          <p:cNvSpPr>
            <a:spLocks noGrp="1"/>
          </p:cNvSpPr>
          <p:nvPr/>
        </p:nv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1" name="Straight Connector 10">
            <a:extLst>
              <a:ext uri="{FF2B5EF4-FFF2-40B4-BE49-F238E27FC236}">
                <a16:creationId xmlns:a16="http://schemas.microsoft.com/office/drawing/2014/main" id="{F2BFA78C-A39C-4591-AD5C-AE19902641A4}"/>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2" name="Straight Connector 11">
            <a:extLst>
              <a:ext uri="{FF2B5EF4-FFF2-40B4-BE49-F238E27FC236}">
                <a16:creationId xmlns:a16="http://schemas.microsoft.com/office/drawing/2014/main" id="{1233F5AA-12D5-467C-837E-7D3F17D0C1BE}"/>
              </a:ext>
            </a:extLst>
          </p:cNvPr>
          <p:cNvSpPr>
            <a:spLocks noGrp="1"/>
          </p:cNvSpPr>
          <p:nvPr/>
        </p:nvSpPr>
        <p:spPr>
          <a:xfrm>
            <a:off x="495157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7772445" y="1480212"/>
            <a:ext cx="3849131" cy="2871351"/>
          </a:xfrm>
        </p:spPr>
        <p:txBody>
          <a:bodyPr anchor="ctr">
            <a:normAutofit/>
          </a:bodyPr>
          <a:lstStyle>
            <a:lvl1pPr algn="ctr">
              <a:buNone/>
              <a:defRPr sz="3600">
                <a:solidFill>
                  <a:schemeClr val="tx2">
                    <a:alpha val="90000"/>
                  </a:schemeClr>
                </a:solidFill>
              </a:defRPr>
            </a:lvl1pPr>
          </a:lstStyle>
          <a:p>
            <a:r>
              <a:t>Click to edit Master title style</a:t>
            </a:r>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7772446" y="5410440"/>
            <a:ext cx="3849128" cy="1068207"/>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idx="13" hasCustomPrompt="1"/>
          </p:nvPr>
        </p:nvSpPr>
        <p:spPr>
          <a:xfrm>
            <a:off x="0" y="0"/>
            <a:ext cx="7204414" cy="6859634"/>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idx="11"/>
          </p:nvPr>
        </p:nvSpPr>
        <p:spPr>
          <a:xfrm>
            <a:off x="7429501" y="6445997"/>
            <a:ext cx="2955465" cy="365125"/>
          </a:xfrm>
        </p:spPr>
        <p:txBody>
          <a:bodyPr/>
          <a:lstStyle>
            <a:lvl1pPr>
              <a:buNone/>
              <a:defRPr>
                <a:solidFill>
                  <a:schemeClr val="tx2"/>
                </a:solidFill>
              </a:defRPr>
            </a:lvl1pPr>
          </a:lstStyle>
          <a:p>
            <a:r>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idx="10"/>
          </p:nvPr>
        </p:nvSpPr>
        <p:spPr>
          <a:xfrm>
            <a:off x="10226650" y="6445997"/>
            <a:ext cx="1353059" cy="365125"/>
          </a:xfrm>
        </p:spPr>
        <p:txBody>
          <a:bodyPr/>
          <a:lstStyle>
            <a:lvl1pPr>
              <a:buNone/>
              <a:defRPr>
                <a:solidFill>
                  <a:schemeClr val="tx2"/>
                </a:solidFill>
              </a:defRPr>
            </a:lvl1pPr>
          </a:lstStyle>
          <a:p>
            <a:fld id="{AD495F72-74F9-4C7D-96DC-BB7900DFF168}" type="datetime1">
              <a:t>9/22/2026</a:t>
            </a:fld>
            <a:endParaRPr/>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7" name="Straight Connector 6">
            <a:extLst>
              <a:ext uri="{FF2B5EF4-FFF2-40B4-BE49-F238E27FC236}">
                <a16:creationId xmlns:a16="http://schemas.microsoft.com/office/drawing/2014/main" id="{DBE15D26-497B-4EF4-8A4B-8F046A6663D9}"/>
              </a:ext>
            </a:extLst>
          </p:cNvPr>
          <p:cNvSpPr>
            <a:spLocks noGrp="1"/>
          </p:cNvSpPr>
          <p:nvPr/>
        </p:nvSpPr>
        <p:spPr>
          <a:xfrm flipH="1">
            <a:off x="7206802" y="5031087"/>
            <a:ext cx="4985198"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0265F309-59B9-4E78-A3E7-21AF85D0625F}"/>
              </a:ext>
            </a:extLst>
          </p:cNvPr>
          <p:cNvSpPr>
            <a:spLocks noGrp="1"/>
          </p:cNvSpPr>
          <p:nvPr/>
        </p:nvSpPr>
        <p:spPr>
          <a:xfrm>
            <a:off x="720680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685800" y="5160261"/>
            <a:ext cx="10813067" cy="783835"/>
          </a:xfrm>
        </p:spPr>
        <p:txBody>
          <a:bodyPr vert="horz" lIns="91440" tIns="45720" rIns="91440" bIns="45720" anchor="b">
            <a:normAutofit/>
          </a:bodyPr>
          <a:lstStyle>
            <a:lvl1pPr>
              <a:buNone/>
              <a:defRPr sz="3600">
                <a:solidFill>
                  <a:schemeClr val="tx2">
                    <a:alpha val="90000"/>
                  </a:schemeClr>
                </a:solidFill>
              </a:defRPr>
            </a:lvl1pPr>
          </a:lstStyle>
          <a:p>
            <a:pPr lvl="0">
              <a:buNone/>
            </a:pPr>
            <a:r>
              <a:t>Click to edit Master title style</a:t>
            </a:r>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85800" y="5931483"/>
            <a:ext cx="10813067" cy="611557"/>
          </a:xfrm>
        </p:spPr>
        <p:txBody>
          <a:bodyPr vert="horz" lIns="91440" tIns="45720" rIns="91440" bIns="45720">
            <a:normAutofit/>
          </a:bodyPr>
          <a:lstStyle>
            <a:lvl1pPr marL="0" indent="0">
              <a:buNone/>
              <a:defRPr/>
            </a:lvl1pPr>
          </a:lstStyle>
          <a:p>
            <a:pPr lvl="0">
              <a:buNone/>
            </a:pPr>
            <a:r>
              <a:t>Click to edit Master subtitle style</a:t>
            </a:r>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idx="13" hasCustomPrompt="1"/>
          </p:nvPr>
        </p:nvSpPr>
        <p:spPr>
          <a:xfrm>
            <a:off x="462974" y="0"/>
            <a:ext cx="11268845" cy="5019190"/>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idx="11"/>
          </p:nvPr>
        </p:nvSpPr>
        <p:spPr>
          <a:xfrm>
            <a:off x="685800" y="6445997"/>
            <a:ext cx="3949302" cy="365125"/>
          </a:xfrm>
        </p:spPr>
        <p:txBody>
          <a:bodyPr/>
          <a:lstStyle>
            <a:lvl1pPr>
              <a:buNone/>
              <a:defRPr>
                <a:solidFill>
                  <a:schemeClr val="tx2"/>
                </a:solidFill>
              </a:defRPr>
            </a:lvl1pPr>
          </a:lstStyle>
          <a:p>
            <a:r>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idx="10"/>
          </p:nvPr>
        </p:nvSpPr>
        <p:spPr/>
        <p:txBody>
          <a:bodyPr/>
          <a:lstStyle>
            <a:lvl1pPr>
              <a:buNone/>
              <a:defRPr>
                <a:solidFill>
                  <a:schemeClr val="tx2"/>
                </a:solidFill>
              </a:defRPr>
            </a:lvl1pPr>
          </a:lstStyle>
          <a:p>
            <a:fld id="{AB6383D2-C802-4DD2-AEDD-7474238763C3}" type="datetime1">
              <a:t>9/22/2026</a:t>
            </a:fld>
            <a:endParaRPr/>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7" name="Straight Connector 6">
            <a:extLst>
              <a:ext uri="{FF2B5EF4-FFF2-40B4-BE49-F238E27FC236}">
                <a16:creationId xmlns:a16="http://schemas.microsoft.com/office/drawing/2014/main" id="{CFC4F147-4F04-44A3-96A5-D02010749B58}"/>
              </a:ext>
            </a:extLst>
          </p:cNvPr>
          <p:cNvSpPr>
            <a:spLocks noGrp="1"/>
          </p:cNvSpPr>
          <p:nvPr/>
        </p:nvSpPr>
        <p:spPr>
          <a:xfrm flipH="1">
            <a:off x="0" y="501926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D26DD712-907D-4341-A286-96E8FADD606E}"/>
              </a:ext>
            </a:extLst>
          </p:cNvPr>
          <p:cNvSpPr>
            <a:spLocks noGrp="1"/>
          </p:cNvSpPr>
          <p:nvPr/>
        </p:nv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D75DD6AB-76DE-4B18-B2B8-52888898D1B5}"/>
              </a:ext>
            </a:extLst>
          </p:cNvPr>
          <p:cNvSpPr>
            <a:spLocks noGrp="1"/>
          </p:cNvSpPr>
          <p:nvPr/>
        </p:nv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2096430" y="1226087"/>
            <a:ext cx="7961965" cy="3290611"/>
          </a:xfrm>
        </p:spPr>
        <p:txBody>
          <a:bodyPr anchor="ctr">
            <a:normAutofit/>
          </a:bodyPr>
          <a:lstStyle>
            <a:lvl1pPr algn="ctr">
              <a:buNone/>
              <a:defRPr sz="4800">
                <a:solidFill>
                  <a:schemeClr val="tx2">
                    <a:alpha val="90000"/>
                  </a:schemeClr>
                </a:solidFill>
              </a:defRPr>
            </a:lvl1pPr>
          </a:lstStyle>
          <a:p>
            <a:r>
              <a:t>Click to edit Master title style</a:t>
            </a:r>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676941" y="5812260"/>
            <a:ext cx="6838118" cy="702946"/>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idx="11"/>
          </p:nvPr>
        </p:nvSpPr>
        <p:spPr>
          <a:xfrm>
            <a:off x="640080" y="6445997"/>
            <a:ext cx="3777327" cy="365125"/>
          </a:xfrm>
        </p:spPr>
        <p:txBody>
          <a:bodyPr/>
          <a:lstStyle>
            <a:lvl1pPr>
              <a:buNone/>
              <a:defRPr>
                <a:solidFill>
                  <a:schemeClr val="tx2"/>
                </a:solidFill>
              </a:defRPr>
            </a:lvl1pPr>
          </a:lstStyle>
          <a:p>
            <a:r>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idx="10"/>
          </p:nvPr>
        </p:nvSpPr>
        <p:spPr/>
        <p:txBody>
          <a:bodyPr/>
          <a:lstStyle>
            <a:lvl1pPr>
              <a:buNone/>
              <a:defRPr>
                <a:solidFill>
                  <a:schemeClr val="tx2"/>
                </a:solidFill>
              </a:defRPr>
            </a:lvl1pPr>
          </a:lstStyle>
          <a:p>
            <a:fld id="{8A278C13-F8B8-4237-9811-6A882F130BDA}" type="datetime1">
              <a:t>9/22/2026</a:t>
            </a:fld>
            <a:endParaRPr/>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7" name="Straight Connector 6">
            <a:extLst>
              <a:ext uri="{FF2B5EF4-FFF2-40B4-BE49-F238E27FC236}">
                <a16:creationId xmlns:a16="http://schemas.microsoft.com/office/drawing/2014/main" id="{69C85146-1C1E-47B3-833A-38EBA20ECE3F}"/>
              </a:ext>
            </a:extLst>
          </p:cNvPr>
          <p:cNvSpPr>
            <a:spLocks noGrp="1"/>
          </p:cNvSpPr>
          <p:nvPr/>
        </p:nvSpPr>
        <p:spPr>
          <a:xfrm flipH="1">
            <a:off x="0" y="5469467"/>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1" name="Straight Connector 10">
            <a:extLst>
              <a:ext uri="{FF2B5EF4-FFF2-40B4-BE49-F238E27FC236}">
                <a16:creationId xmlns:a16="http://schemas.microsoft.com/office/drawing/2014/main" id="{AFC6B371-9626-4280-8745-8B150AF4B417}"/>
              </a:ext>
            </a:extLst>
          </p:cNvPr>
          <p:cNvSpPr>
            <a:spLocks noGrp="1"/>
          </p:cNvSpPr>
          <p:nvPr/>
        </p:nv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2" name="Straight Connector 11">
            <a:extLst>
              <a:ext uri="{FF2B5EF4-FFF2-40B4-BE49-F238E27FC236}">
                <a16:creationId xmlns:a16="http://schemas.microsoft.com/office/drawing/2014/main" id="{A9F203C4-D115-4EAD-A11C-AA35E4BA6FC8}"/>
              </a:ext>
            </a:extLst>
          </p:cNvPr>
          <p:cNvSpPr>
            <a:spLocks noGrp="1"/>
          </p:cNvSpPr>
          <p:nvPr/>
        </p:nv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1636222" y="1246912"/>
            <a:ext cx="8919556" cy="3050766"/>
          </a:xfrm>
        </p:spPr>
        <p:txBody>
          <a:bodyPr anchor="ctr">
            <a:normAutofit/>
          </a:bodyPr>
          <a:lstStyle>
            <a:lvl1pPr algn="ctr">
              <a:buNone/>
              <a:defRPr sz="5400">
                <a:solidFill>
                  <a:schemeClr val="tx2">
                    <a:alpha val="90000"/>
                  </a:schemeClr>
                </a:solidFill>
              </a:defRPr>
            </a:lvl1pPr>
          </a:lstStyle>
          <a:p>
            <a:r>
              <a:t>Click to edit Master title style</a:t>
            </a:r>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451378" y="5345199"/>
            <a:ext cx="7289245" cy="1184035"/>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idx="11"/>
          </p:nvPr>
        </p:nvSpPr>
        <p:spPr/>
        <p:txBody>
          <a:bodyPr/>
          <a:lstStyle>
            <a:lvl1pPr>
              <a:buNone/>
              <a:defRPr>
                <a:solidFill>
                  <a:schemeClr val="tx2"/>
                </a:solidFill>
              </a:defRPr>
            </a:lvl1pPr>
          </a:lstStyle>
          <a:p>
            <a:r>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idx="10"/>
          </p:nvPr>
        </p:nvSpPr>
        <p:spPr/>
        <p:txBody>
          <a:bodyPr/>
          <a:lstStyle>
            <a:lvl1pPr>
              <a:buNone/>
              <a:defRPr>
                <a:solidFill>
                  <a:schemeClr val="tx2"/>
                </a:solidFill>
              </a:defRPr>
            </a:lvl1pPr>
          </a:lstStyle>
          <a:p>
            <a:fld id="{3545FD76-1DE6-4A1C-9609-D2819734F8F3}" type="datetime1">
              <a:t>9/22/2026</a:t>
            </a:fld>
            <a:endParaRPr/>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7" name="Straight Connector 6">
            <a:extLst>
              <a:ext uri="{FF2B5EF4-FFF2-40B4-BE49-F238E27FC236}">
                <a16:creationId xmlns:a16="http://schemas.microsoft.com/office/drawing/2014/main" id="{2266C3D3-889D-435D-A3C8-405F65E29DCF}"/>
              </a:ext>
            </a:extLst>
          </p:cNvPr>
          <p:cNvSpPr>
            <a:spLocks noGrp="1"/>
          </p:cNvSpPr>
          <p:nvPr/>
        </p:nvSpPr>
        <p:spPr>
          <a:xfrm flipH="1">
            <a:off x="0" y="5016433"/>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7B662246-3CB0-4EC4-8DB3-5D5B1C6EBEC1}"/>
              </a:ext>
            </a:extLst>
          </p:cNvPr>
          <p:cNvSpPr>
            <a:spLocks noGrp="1"/>
          </p:cNvSpPr>
          <p:nvPr/>
        </p:nv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2950265" y="1400657"/>
            <a:ext cx="6291470" cy="3290611"/>
          </a:xfrm>
        </p:spPr>
        <p:txBody>
          <a:bodyPr anchor="ctr">
            <a:normAutofit/>
          </a:bodyPr>
          <a:lstStyle>
            <a:lvl1pPr algn="ctr">
              <a:buNone/>
              <a:defRPr sz="4800">
                <a:solidFill>
                  <a:schemeClr val="tx2">
                    <a:lumMod val="90000"/>
                    <a:alpha val="80000"/>
                  </a:schemeClr>
                </a:solidFill>
              </a:defRPr>
            </a:lvl1pPr>
          </a:lstStyle>
          <a:p>
            <a:r>
              <a:t>Click to edit Master title style</a:t>
            </a:r>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676941" y="5812260"/>
            <a:ext cx="6838118" cy="702946"/>
          </a:xfrm>
        </p:spPr>
        <p:txBody>
          <a:bodyPr anchor="ctr">
            <a:normAutofit/>
          </a:bodyPr>
          <a:lstStyle>
            <a:lvl1pPr marL="0" indent="0" algn="ctr">
              <a:buNone/>
              <a:defRPr sz="1800">
                <a:solidFill>
                  <a:schemeClr val="tx2">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idx="11"/>
          </p:nvPr>
        </p:nvSpPr>
        <p:spPr/>
        <p:txBody>
          <a:bodyPr/>
          <a:lstStyle>
            <a:lvl1pPr>
              <a:buNone/>
              <a:defRPr>
                <a:solidFill>
                  <a:schemeClr val="tx2">
                    <a:alpha val="80000"/>
                  </a:schemeClr>
                </a:solidFill>
              </a:defRPr>
            </a:lvl1pPr>
          </a:lstStyle>
          <a:p>
            <a:r>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idx="10"/>
          </p:nvPr>
        </p:nvSpPr>
        <p:spPr/>
        <p:txBody>
          <a:bodyPr/>
          <a:lstStyle>
            <a:lvl1pPr>
              <a:buNone/>
              <a:defRPr>
                <a:solidFill>
                  <a:schemeClr val="tx2">
                    <a:alpha val="80000"/>
                  </a:schemeClr>
                </a:solidFill>
              </a:defRPr>
            </a:lvl1pPr>
          </a:lstStyle>
          <a:p>
            <a:fld id="{014AE7A1-FDDE-474D-BCD9-88FCF250514D}" type="datetime1">
              <a:t>9/22/2026</a:t>
            </a:fld>
            <a:endParaRPr/>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idx="12"/>
          </p:nvPr>
        </p:nvSpPr>
        <p:spPr/>
        <p:txBody>
          <a:bodyPr/>
          <a:lstStyle>
            <a:lvl1pPr>
              <a:buNone/>
              <a:defRPr>
                <a:solidFill>
                  <a:schemeClr val="tx2">
                    <a:alpha val="80000"/>
                  </a:schemeClr>
                </a:solidFill>
              </a:defRPr>
            </a:lvl1pPr>
          </a:lstStyle>
          <a:p>
            <a:fld id="{DDF60B60-82CA-4BB9-BA6E-A62FADF2374B}" type="slidenum">
              <a:t>‹#›</a:t>
            </a:fld>
            <a:endParaRPr/>
          </a:p>
        </p:txBody>
      </p:sp>
      <p:sp>
        <p:nvSpPr>
          <p:cNvPr id="7" name="Straight Connector 6">
            <a:extLst>
              <a:ext uri="{FF2B5EF4-FFF2-40B4-BE49-F238E27FC236}">
                <a16:creationId xmlns:a16="http://schemas.microsoft.com/office/drawing/2014/main" id="{EEE4BF1E-E980-44FD-8656-FBE48EFE9479}"/>
              </a:ext>
            </a:extLst>
          </p:cNvPr>
          <p:cNvSpPr>
            <a:spLocks noGrp="1"/>
          </p:cNvSpPr>
          <p:nvPr/>
        </p:nvSpPr>
        <p:spPr>
          <a:xfrm flipH="1">
            <a:off x="0" y="5469467"/>
            <a:ext cx="12192000" cy="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8" name="Straight Connector 7">
            <a:extLst>
              <a:ext uri="{FF2B5EF4-FFF2-40B4-BE49-F238E27FC236}">
                <a16:creationId xmlns:a16="http://schemas.microsoft.com/office/drawing/2014/main" id="{EC6A4BBB-28AF-4A31-897C-6B3DFD7F138B}"/>
              </a:ext>
            </a:extLst>
          </p:cNvPr>
          <p:cNvSpPr>
            <a:spLocks noGrp="1"/>
          </p:cNvSpPr>
          <p:nvPr/>
        </p:nvSpPr>
        <p:spPr>
          <a:xfrm>
            <a:off x="2317750" y="0"/>
            <a:ext cx="0" cy="685800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9" name="Straight Connector 8">
            <a:extLst>
              <a:ext uri="{FF2B5EF4-FFF2-40B4-BE49-F238E27FC236}">
                <a16:creationId xmlns:a16="http://schemas.microsoft.com/office/drawing/2014/main" id="{ADD97B40-0077-4DEA-A439-359B27511607}"/>
              </a:ext>
            </a:extLst>
          </p:cNvPr>
          <p:cNvSpPr>
            <a:spLocks noGrp="1"/>
          </p:cNvSpPr>
          <p:nvPr/>
        </p:nvSpPr>
        <p:spPr>
          <a:xfrm>
            <a:off x="9874250" y="0"/>
            <a:ext cx="0" cy="685800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0" name="Straight Connector 9">
            <a:extLst>
              <a:ext uri="{FF2B5EF4-FFF2-40B4-BE49-F238E27FC236}">
                <a16:creationId xmlns:a16="http://schemas.microsoft.com/office/drawing/2014/main" id="{8BFBC1CB-DE65-4BD9-BAE0-F82F1018B3D5}"/>
              </a:ext>
            </a:extLst>
          </p:cNvPr>
          <p:cNvSpPr>
            <a:spLocks noGrp="1"/>
          </p:cNvSpPr>
          <p:nvPr/>
        </p:nvSpPr>
        <p:spPr>
          <a:xfrm flipH="1">
            <a:off x="0" y="459932"/>
            <a:ext cx="12192000" cy="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2D6AD5-6168-B411-89A9-90C82303B25C}"/>
              </a:ext>
            </a:extLst>
          </p:cNvPr>
          <p:cNvSpPr>
            <a:spLocks noGrp="1"/>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E4EC6DA0-2CB8-AFC5-DB06-AB9235983979}"/>
              </a:ext>
            </a:extLst>
          </p:cNvPr>
          <p:cNvSpPr>
            <a:spLocks noGrp="1"/>
          </p:cNvSpPr>
          <p:nvPr>
            <p:ph type="title"/>
          </p:nvPr>
        </p:nvSpPr>
        <p:spPr>
          <a:xfrm>
            <a:off x="457200" y="2838087"/>
            <a:ext cx="8932653" cy="3312544"/>
          </a:xfrm>
        </p:spPr>
        <p:txBody>
          <a:bodyPr anchor="b">
            <a:normAutofit/>
          </a:bodyPr>
          <a:lstStyle>
            <a:lvl1pPr>
              <a:lnSpc>
                <a:spcPct val="80000"/>
              </a:lnSpc>
              <a:buNone/>
              <a:defRPr sz="6600" cap="all" baseline="0">
                <a:solidFill>
                  <a:schemeClr val="tx2">
                    <a:alpha val="55000"/>
                  </a:schemeClr>
                </a:solidFill>
              </a:defRPr>
            </a:lvl1pPr>
          </a:lstStyle>
          <a:p>
            <a:r>
              <a:t>Click to edit Master title style</a:t>
            </a:r>
          </a:p>
        </p:txBody>
      </p:sp>
      <p:sp>
        <p:nvSpPr>
          <p:cNvPr id="3" name="Text Placeholder 2">
            <a:extLst>
              <a:ext uri="{FF2B5EF4-FFF2-40B4-BE49-F238E27FC236}">
                <a16:creationId xmlns:a16="http://schemas.microsoft.com/office/drawing/2014/main" id="{88E16A9F-28B9-2207-66D3-D952EB7EC876}"/>
              </a:ext>
            </a:extLst>
          </p:cNvPr>
          <p:cNvSpPr>
            <a:spLocks noGrp="1"/>
          </p:cNvSpPr>
          <p:nvPr>
            <p:ph type="body" idx="1"/>
          </p:nvPr>
        </p:nvSpPr>
        <p:spPr>
          <a:xfrm>
            <a:off x="685800" y="-789870"/>
            <a:ext cx="10515600" cy="638352"/>
          </a:xfrm>
        </p:spPr>
        <p:txBody>
          <a:bodyPr>
            <a:normAutofit/>
          </a:bodyPr>
          <a:lstStyle>
            <a:lvl1pPr marL="0" indent="0">
              <a:buNone/>
              <a:defRPr sz="20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buNone/>
            </a:pPr>
            <a:r>
              <a:t>Click to edit Master text styles</a:t>
            </a:r>
          </a:p>
        </p:txBody>
      </p:sp>
      <p:sp>
        <p:nvSpPr>
          <p:cNvPr id="5" name="Footer Placeholder 4">
            <a:extLst>
              <a:ext uri="{FF2B5EF4-FFF2-40B4-BE49-F238E27FC236}">
                <a16:creationId xmlns:a16="http://schemas.microsoft.com/office/drawing/2014/main" id="{28B3F77F-C41D-1011-B9F4-A5DE814F43EF}"/>
              </a:ext>
            </a:extLst>
          </p:cNvPr>
          <p:cNvSpPr>
            <a:spLocks noGrp="1"/>
          </p:cNvSpPr>
          <p:nvPr>
            <p:ph type="ftr" idx="11"/>
          </p:nvPr>
        </p:nvSpPr>
        <p:spPr>
          <a:xfrm>
            <a:off x="457200" y="6445997"/>
            <a:ext cx="3751081" cy="365125"/>
          </a:xfrm>
        </p:spPr>
        <p:txBody>
          <a:bodyPr/>
          <a:lstStyle>
            <a:lvl1pPr>
              <a:buNone/>
              <a:defRPr>
                <a:solidFill>
                  <a:schemeClr val="tx2"/>
                </a:solidFill>
              </a:defRPr>
            </a:lvl1pPr>
          </a:lstStyle>
          <a:p>
            <a:r>
              <a:t>Sample Footer Text</a:t>
            </a:r>
          </a:p>
        </p:txBody>
      </p:sp>
      <p:sp>
        <p:nvSpPr>
          <p:cNvPr id="4" name="Date Placeholder 3">
            <a:extLst>
              <a:ext uri="{FF2B5EF4-FFF2-40B4-BE49-F238E27FC236}">
                <a16:creationId xmlns:a16="http://schemas.microsoft.com/office/drawing/2014/main" id="{E58CD507-925C-84B3-8F49-9F3B91209D8F}"/>
              </a:ext>
            </a:extLst>
          </p:cNvPr>
          <p:cNvSpPr>
            <a:spLocks noGrp="1"/>
          </p:cNvSpPr>
          <p:nvPr>
            <p:ph type="dt" idx="10"/>
          </p:nvPr>
        </p:nvSpPr>
        <p:spPr/>
        <p:txBody>
          <a:bodyPr/>
          <a:lstStyle>
            <a:lvl1pPr>
              <a:buNone/>
              <a:defRPr>
                <a:solidFill>
                  <a:schemeClr val="tx2"/>
                </a:solidFill>
              </a:defRPr>
            </a:lvl1pPr>
          </a:lstStyle>
          <a:p>
            <a:fld id="{DAC6904D-FBDC-4E1E-863E-C45FAD9DD85B}" type="datetime1">
              <a:t>9/22/2026</a:t>
            </a:fld>
            <a:endParaRPr/>
          </a:p>
        </p:txBody>
      </p:sp>
      <p:sp>
        <p:nvSpPr>
          <p:cNvPr id="6" name="Slide Number Placeholder 5">
            <a:extLst>
              <a:ext uri="{FF2B5EF4-FFF2-40B4-BE49-F238E27FC236}">
                <a16:creationId xmlns:a16="http://schemas.microsoft.com/office/drawing/2014/main" id="{6C13B4AE-32E8-CAFF-4A3C-6CBE4FFFA843}"/>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7" name="Straight Connector 6">
            <a:extLst>
              <a:ext uri="{FF2B5EF4-FFF2-40B4-BE49-F238E27FC236}">
                <a16:creationId xmlns:a16="http://schemas.microsoft.com/office/drawing/2014/main" id="{828EB59E-D73F-4C0E-A0A4-23D64D7B20DF}"/>
              </a:ext>
            </a:extLst>
          </p:cNvPr>
          <p:cNvSpPr>
            <a:spLocks noGrp="1"/>
          </p:cNvSpPr>
          <p:nvPr/>
        </p:nvSpPr>
        <p:spPr>
          <a:xfrm flipH="1">
            <a:off x="0" y="1367580"/>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1" name="Straight Connector 10">
            <a:extLst>
              <a:ext uri="{FF2B5EF4-FFF2-40B4-BE49-F238E27FC236}">
                <a16:creationId xmlns:a16="http://schemas.microsoft.com/office/drawing/2014/main" id="{8F6A364F-88E1-41F8-B0E0-4C34BCC0657A}"/>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2">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4BE01F4-F5E6-FB52-8FEA-5927DFC8AA7F}"/>
              </a:ext>
            </a:extLst>
          </p:cNvPr>
          <p:cNvSpPr>
            <a:spLocks noGrp="1"/>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E4EC6DA0-2CB8-AFC5-DB06-AB9235983979}"/>
              </a:ext>
            </a:extLst>
          </p:cNvPr>
          <p:cNvSpPr>
            <a:spLocks noGrp="1"/>
          </p:cNvSpPr>
          <p:nvPr>
            <p:ph type="title"/>
          </p:nvPr>
        </p:nvSpPr>
        <p:spPr>
          <a:xfrm>
            <a:off x="457200" y="2968607"/>
            <a:ext cx="8932653" cy="3450568"/>
          </a:xfrm>
        </p:spPr>
        <p:txBody>
          <a:bodyPr anchor="b">
            <a:normAutofit/>
          </a:bodyPr>
          <a:lstStyle>
            <a:lvl1pPr>
              <a:lnSpc>
                <a:spcPct val="80000"/>
              </a:lnSpc>
              <a:buNone/>
              <a:defRPr sz="6600" cap="all" baseline="0">
                <a:solidFill>
                  <a:schemeClr val="tx2">
                    <a:lumMod val="90000"/>
                    <a:alpha val="65000"/>
                  </a:schemeClr>
                </a:solidFill>
              </a:defRPr>
            </a:lvl1pPr>
          </a:lstStyle>
          <a:p>
            <a:r>
              <a:t>Click to edit Master title style</a:t>
            </a:r>
          </a:p>
        </p:txBody>
      </p:sp>
      <p:sp>
        <p:nvSpPr>
          <p:cNvPr id="3" name="Text Placeholder 2">
            <a:extLst>
              <a:ext uri="{FF2B5EF4-FFF2-40B4-BE49-F238E27FC236}">
                <a16:creationId xmlns:a16="http://schemas.microsoft.com/office/drawing/2014/main" id="{88E16A9F-28B9-2207-66D3-D952EB7EC876}"/>
              </a:ext>
            </a:extLst>
          </p:cNvPr>
          <p:cNvSpPr>
            <a:spLocks noGrp="1"/>
          </p:cNvSpPr>
          <p:nvPr>
            <p:ph type="body" idx="1"/>
          </p:nvPr>
        </p:nvSpPr>
        <p:spPr>
          <a:xfrm>
            <a:off x="685800" y="-789870"/>
            <a:ext cx="10515600" cy="638352"/>
          </a:xfrm>
        </p:spPr>
        <p:txBody>
          <a:bodyPr>
            <a:normAutofit/>
          </a:bodyPr>
          <a:lstStyle>
            <a:lvl1pPr marL="0" indent="0">
              <a:buNone/>
              <a:defRPr sz="20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buNone/>
            </a:pPr>
            <a:r>
              <a:t>Click to edit Master text styles</a:t>
            </a:r>
          </a:p>
        </p:txBody>
      </p:sp>
      <p:sp>
        <p:nvSpPr>
          <p:cNvPr id="5" name="Footer Placeholder 4">
            <a:extLst>
              <a:ext uri="{FF2B5EF4-FFF2-40B4-BE49-F238E27FC236}">
                <a16:creationId xmlns:a16="http://schemas.microsoft.com/office/drawing/2014/main" id="{28B3F77F-C41D-1011-B9F4-A5DE814F43EF}"/>
              </a:ext>
            </a:extLst>
          </p:cNvPr>
          <p:cNvSpPr>
            <a:spLocks noGrp="1"/>
          </p:cNvSpPr>
          <p:nvPr>
            <p:ph type="ftr" idx="11"/>
          </p:nvPr>
        </p:nvSpPr>
        <p:spPr>
          <a:xfrm>
            <a:off x="457200" y="6445997"/>
            <a:ext cx="3751081" cy="365125"/>
          </a:xfrm>
        </p:spPr>
        <p:txBody>
          <a:bodyPr/>
          <a:lstStyle>
            <a:lvl1pPr>
              <a:buNone/>
              <a:defRPr>
                <a:solidFill>
                  <a:schemeClr val="tx2"/>
                </a:solidFill>
              </a:defRPr>
            </a:lvl1pPr>
          </a:lstStyle>
          <a:p>
            <a:r>
              <a:t>Sample Footer Text</a:t>
            </a:r>
          </a:p>
        </p:txBody>
      </p:sp>
      <p:sp>
        <p:nvSpPr>
          <p:cNvPr id="4" name="Date Placeholder 3">
            <a:extLst>
              <a:ext uri="{FF2B5EF4-FFF2-40B4-BE49-F238E27FC236}">
                <a16:creationId xmlns:a16="http://schemas.microsoft.com/office/drawing/2014/main" id="{E58CD507-925C-84B3-8F49-9F3B91209D8F}"/>
              </a:ext>
            </a:extLst>
          </p:cNvPr>
          <p:cNvSpPr>
            <a:spLocks noGrp="1"/>
          </p:cNvSpPr>
          <p:nvPr>
            <p:ph type="dt" idx="10"/>
          </p:nvPr>
        </p:nvSpPr>
        <p:spPr/>
        <p:txBody>
          <a:bodyPr/>
          <a:lstStyle>
            <a:lvl1pPr>
              <a:buNone/>
              <a:defRPr>
                <a:solidFill>
                  <a:schemeClr val="tx2"/>
                </a:solidFill>
              </a:defRPr>
            </a:lvl1pPr>
          </a:lstStyle>
          <a:p>
            <a:fld id="{955570C2-432E-4238-AE9E-852D979BFC70}" type="datetime1">
              <a:t>9/22/2026</a:t>
            </a:fld>
            <a:endParaRPr/>
          </a:p>
        </p:txBody>
      </p:sp>
      <p:sp>
        <p:nvSpPr>
          <p:cNvPr id="6" name="Slide Number Placeholder 5">
            <a:extLst>
              <a:ext uri="{FF2B5EF4-FFF2-40B4-BE49-F238E27FC236}">
                <a16:creationId xmlns:a16="http://schemas.microsoft.com/office/drawing/2014/main" id="{6C13B4AE-32E8-CAFF-4A3C-6CBE4FFFA843}"/>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7" name="Straight Connector 6">
            <a:extLst>
              <a:ext uri="{FF2B5EF4-FFF2-40B4-BE49-F238E27FC236}">
                <a16:creationId xmlns:a16="http://schemas.microsoft.com/office/drawing/2014/main" id="{3F4A5186-C63A-4123-98FA-990D31122C2C}"/>
              </a:ext>
            </a:extLst>
          </p:cNvPr>
          <p:cNvSpPr>
            <a:spLocks noGrp="1"/>
          </p:cNvSpPr>
          <p:nvPr/>
        </p:nv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0" name="Straight Connector 9">
            <a:extLst>
              <a:ext uri="{FF2B5EF4-FFF2-40B4-BE49-F238E27FC236}">
                <a16:creationId xmlns:a16="http://schemas.microsoft.com/office/drawing/2014/main" id="{48060771-EFF8-4038-A450-B239DD36D0F8}"/>
              </a:ext>
            </a:extLst>
          </p:cNvPr>
          <p:cNvSpPr>
            <a:spLocks noGrp="1"/>
          </p:cNvSpPr>
          <p:nvPr/>
        </p:nv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D18C4-A1A8-6CA4-B4A2-0E9791DC7F71}"/>
              </a:ext>
            </a:extLst>
          </p:cNvPr>
          <p:cNvSpPr>
            <a:spLocks noGrp="1"/>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463362"/>
            <a:ext cx="11122507" cy="1162632"/>
          </a:xfrm>
        </p:spPr>
        <p:txBody>
          <a:bodyPr anchor="ctr">
            <a:normAutofit/>
          </a:bodyPr>
          <a:lstStyle>
            <a:lvl1pPr>
              <a:buNone/>
              <a:defRPr sz="7200" cap="all" baseline="0">
                <a:solidFill>
                  <a:schemeClr val="accent1"/>
                </a:solidFill>
              </a:defRPr>
            </a:lvl1pPr>
          </a:lstStyle>
          <a:p>
            <a:r>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idx="13"/>
          </p:nvPr>
        </p:nvSpPr>
        <p:spPr>
          <a:xfrm>
            <a:off x="5479085" y="2249592"/>
            <a:ext cx="6100623" cy="3787062"/>
          </a:xfrm>
        </p:spPr>
        <p:txBody>
          <a:bodyPr vert="horz" lIns="91440" tIns="45720" rIns="91440" bIns="45720">
            <a:normAutofit/>
          </a:bodyPr>
          <a:lstStyle>
            <a:lvl1pPr marL="457200" indent="-457200">
              <a:buFont typeface="+mj-lt"/>
              <a:buAutoNum type="arabicPeriod"/>
              <a:defRPr sz="2000">
                <a:solidFill>
                  <a:schemeClr val="tx2"/>
                </a:solidFill>
              </a:defRPr>
            </a:lvl1pPr>
            <a:lvl2pPr marL="571500" indent="-342900">
              <a:buFont typeface="+mj-lt"/>
              <a:buAutoNum type="arabicPeriod"/>
              <a:defRPr sz="1800">
                <a:solidFill>
                  <a:schemeClr val="tx2"/>
                </a:solidFill>
              </a:defRPr>
            </a:lvl2pPr>
            <a:lvl3pPr marL="800100" indent="-342900">
              <a:buFont typeface="+mj-lt"/>
              <a:buAutoNum type="arabicPeriod"/>
              <a:defRPr sz="1600">
                <a:solidFill>
                  <a:schemeClr val="tx2"/>
                </a:solidFill>
              </a:defRPr>
            </a:lvl3pPr>
            <a:lvl4pPr marL="1028700" indent="-342900">
              <a:buFont typeface="+mj-lt"/>
              <a:buAutoNum type="arabicPeriod"/>
              <a:defRPr sz="1400">
                <a:solidFill>
                  <a:schemeClr val="tx2"/>
                </a:solidFill>
              </a:defRPr>
            </a:lvl4pPr>
            <a:lvl5pPr marL="1257300" indent="-342900">
              <a:buFont typeface="+mj-lt"/>
              <a:buAutoNum type="arabicPeriod"/>
              <a:defRPr sz="1400">
                <a:solidFill>
                  <a:schemeClr val="tx2"/>
                </a:solidFill>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idx="11"/>
          </p:nvPr>
        </p:nvSpPr>
        <p:spPr>
          <a:xfrm>
            <a:off x="457200" y="6445997"/>
            <a:ext cx="3949302" cy="365125"/>
          </a:xfrm>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idx="10"/>
          </p:nvPr>
        </p:nvSpPr>
        <p:spPr/>
        <p:txBody>
          <a:bodyPr/>
          <a:lstStyle>
            <a:lvl1pPr>
              <a:buNone/>
              <a:defRPr>
                <a:solidFill>
                  <a:schemeClr val="tx2"/>
                </a:solidFill>
              </a:defRPr>
            </a:lvl1pPr>
          </a:lstStyle>
          <a:p>
            <a:fld id="{30A4DEF6-D0A5-424B-A38E-B8028C0E0D08}" type="datetime1">
              <a:t>9/22/2026</a:t>
            </a:fld>
            <a:endParaRP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11" name="Straight Connector 10">
            <a:extLst>
              <a:ext uri="{FF2B5EF4-FFF2-40B4-BE49-F238E27FC236}">
                <a16:creationId xmlns:a16="http://schemas.microsoft.com/office/drawing/2014/main" id="{6544733B-6A9F-418C-B0C6-EA97E7B9C60A}"/>
              </a:ext>
            </a:extLst>
          </p:cNvPr>
          <p:cNvSpPr>
            <a:spLocks noGrp="1"/>
          </p:cNvSpPr>
          <p:nvPr/>
        </p:nvSpPr>
        <p:spPr>
          <a:xfrm flipH="1">
            <a:off x="0" y="1822345"/>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sp>
      <p:sp>
        <p:nvSpPr>
          <p:cNvPr id="15" name="Straight Connector 14">
            <a:extLst>
              <a:ext uri="{FF2B5EF4-FFF2-40B4-BE49-F238E27FC236}">
                <a16:creationId xmlns:a16="http://schemas.microsoft.com/office/drawing/2014/main" id="{E2565D19-935C-4F94-B831-79EA6E22CB90}"/>
              </a:ext>
            </a:extLst>
          </p:cNvPr>
          <p:cNvSpPr>
            <a:spLocks noGrp="1"/>
          </p:cNvSpPr>
          <p:nvPr/>
        </p:nvSpPr>
        <p:spPr>
          <a:xfrm flipH="1">
            <a:off x="0" y="6398068"/>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2">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8E6B6D-2F30-4BA9-2B55-62940E3BFCA3}"/>
              </a:ext>
            </a:extLst>
          </p:cNvPr>
          <p:cNvSpPr>
            <a:spLocks noGrp="1"/>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1118941"/>
            <a:ext cx="6565392" cy="5200516"/>
          </a:xfrm>
        </p:spPr>
        <p:txBody>
          <a:bodyPr anchor="b">
            <a:normAutofit/>
          </a:bodyPr>
          <a:lstStyle>
            <a:lvl1pPr>
              <a:lnSpc>
                <a:spcPct val="80000"/>
              </a:lnSpc>
              <a:buNone/>
              <a:defRPr sz="8000" cap="all" baseline="0">
                <a:solidFill>
                  <a:schemeClr val="accent1"/>
                </a:solidFill>
              </a:defRPr>
            </a:lvl1pPr>
          </a:lstStyle>
          <a:p>
            <a:r>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idx="13"/>
          </p:nvPr>
        </p:nvSpPr>
        <p:spPr>
          <a:xfrm>
            <a:off x="7857689" y="532759"/>
            <a:ext cx="3877110" cy="5463437"/>
          </a:xfrm>
        </p:spPr>
        <p:txBody>
          <a:bodyPr vert="horz" lIns="91440" tIns="45720" rIns="91440" bIns="45720">
            <a:normAutofit/>
          </a:bodyPr>
          <a:lstStyle>
            <a:lvl1pPr marL="457200" indent="-457200">
              <a:buFont typeface="+mj-lt"/>
              <a:buAutoNum type="arabicPeriod"/>
              <a:defRPr sz="1800">
                <a:solidFill>
                  <a:schemeClr val="tx2"/>
                </a:solidFill>
              </a:defRPr>
            </a:lvl1pPr>
            <a:lvl2pPr marL="571500" indent="-342900">
              <a:buFont typeface="+mj-lt"/>
              <a:buAutoNum type="arabicPeriod"/>
              <a:defRPr sz="1600">
                <a:solidFill>
                  <a:schemeClr val="tx2"/>
                </a:solidFill>
              </a:defRPr>
            </a:lvl2pPr>
            <a:lvl3pPr marL="800100" indent="-342900">
              <a:buFont typeface="+mj-lt"/>
              <a:buAutoNum type="arabicPeriod"/>
              <a:defRPr sz="1600">
                <a:solidFill>
                  <a:schemeClr val="tx2"/>
                </a:solidFill>
              </a:defRPr>
            </a:lvl3pPr>
            <a:lvl4pPr marL="1028700" indent="-342900">
              <a:buFont typeface="+mj-lt"/>
              <a:buAutoNum type="arabicPeriod"/>
              <a:defRPr sz="1400">
                <a:solidFill>
                  <a:schemeClr val="tx2"/>
                </a:solidFill>
              </a:defRPr>
            </a:lvl4pPr>
            <a:lvl5pPr marL="1257300" indent="-342900">
              <a:buFont typeface="+mj-lt"/>
              <a:buAutoNum type="arabicPeriod"/>
              <a:defRPr sz="1400">
                <a:solidFill>
                  <a:schemeClr val="tx2"/>
                </a:solidFill>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idx="11"/>
          </p:nvPr>
        </p:nvSpPr>
        <p:spPr>
          <a:xfrm>
            <a:off x="457200" y="6445997"/>
            <a:ext cx="3949302" cy="365125"/>
          </a:xfrm>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idx="10"/>
          </p:nvPr>
        </p:nvSpPr>
        <p:spPr/>
        <p:txBody>
          <a:bodyPr/>
          <a:lstStyle>
            <a:lvl1pPr>
              <a:buNone/>
              <a:defRPr>
                <a:solidFill>
                  <a:schemeClr val="tx2"/>
                </a:solidFill>
              </a:defRPr>
            </a:lvl1pPr>
          </a:lstStyle>
          <a:p>
            <a:fld id="{AC46AD62-1AB6-4EFB-8DBD-6D00C7B465F9}" type="datetime1">
              <a:t>9/22/2026</a:t>
            </a:fld>
            <a:endParaRP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15" name="Straight Connector 14">
            <a:extLst>
              <a:ext uri="{FF2B5EF4-FFF2-40B4-BE49-F238E27FC236}">
                <a16:creationId xmlns:a16="http://schemas.microsoft.com/office/drawing/2014/main" id="{64312E9F-8338-4C82-AA00-AA76EAB8600A}"/>
              </a:ext>
            </a:extLst>
          </p:cNvPr>
          <p:cNvSpPr>
            <a:spLocks noGrp="1"/>
          </p:cNvSpPr>
          <p:nvPr/>
        </p:nvSpPr>
        <p:spPr>
          <a:xfrm flipH="1">
            <a:off x="0" y="6398068"/>
            <a:ext cx="12192000" cy="0"/>
          </a:xfrm>
          <a:prstGeom prst="line">
            <a:avLst/>
          </a:prstGeom>
          <a:ln w="9525">
            <a:solidFill>
              <a:schemeClr val="tx1">
                <a:lumMod val="75000"/>
                <a:lumOff val="25000"/>
                <a:alpha val="25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C5B5A1EC-7989-419E-8569-91B4C3C6AB53}"/>
              </a:ext>
            </a:extLst>
          </p:cNvPr>
          <p:cNvSpPr>
            <a:spLocks noGrp="1"/>
          </p:cNvSpPr>
          <p:nvPr/>
        </p:nvSpPr>
        <p:spPr>
          <a:xfrm>
            <a:off x="740049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D0A563-F018-FFF1-B911-D69E42CEEAA5}"/>
              </a:ext>
            </a:extLst>
          </p:cNvPr>
          <p:cNvSpPr>
            <a:spLocks noGrp="1"/>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463362"/>
            <a:ext cx="11130279" cy="1162632"/>
          </a:xfrm>
        </p:spPr>
        <p:txBody>
          <a:bodyPr anchor="ctr">
            <a:normAutofit/>
          </a:bodyPr>
          <a:lstStyle>
            <a:lvl1pPr>
              <a:buNone/>
              <a:defRPr sz="7200" cap="all" baseline="0">
                <a:solidFill>
                  <a:schemeClr val="accent1"/>
                </a:solidFill>
              </a:defRPr>
            </a:lvl1pPr>
          </a:lstStyle>
          <a:p>
            <a:r>
              <a:t>Click to edit Master title style</a:t>
            </a:r>
          </a:p>
        </p:txBody>
      </p:sp>
      <p:sp>
        <p:nvSpPr>
          <p:cNvPr id="8" name="Picture Placeholder 7">
            <a:extLst>
              <a:ext uri="{FF2B5EF4-FFF2-40B4-BE49-F238E27FC236}">
                <a16:creationId xmlns:a16="http://schemas.microsoft.com/office/drawing/2014/main" id="{5DA2B1BE-7DDF-C8B4-6A46-21B5A0257D08}"/>
              </a:ext>
            </a:extLst>
          </p:cNvPr>
          <p:cNvSpPr>
            <a:spLocks noGrp="1"/>
          </p:cNvSpPr>
          <p:nvPr>
            <p:ph type="pic" idx="14" hasCustomPrompt="1"/>
          </p:nvPr>
        </p:nvSpPr>
        <p:spPr>
          <a:xfrm>
            <a:off x="-8364" y="1830708"/>
            <a:ext cx="5321063" cy="4563927"/>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idx="13"/>
          </p:nvPr>
        </p:nvSpPr>
        <p:spPr>
          <a:xfrm>
            <a:off x="5846552" y="2191025"/>
            <a:ext cx="5733156" cy="3894807"/>
          </a:xfrm>
        </p:spPr>
        <p:txBody>
          <a:bodyPr vert="horz" lIns="91440" tIns="45720" rIns="91440" bIns="45720">
            <a:normAutofit/>
          </a:bodyPr>
          <a:lstStyle>
            <a:lvl1pPr marL="457200" indent="-457200">
              <a:buFont typeface="+mj-lt"/>
              <a:buAutoNum type="arabicPeriod"/>
              <a:defRPr sz="2000">
                <a:solidFill>
                  <a:schemeClr val="tx2"/>
                </a:solidFill>
              </a:defRPr>
            </a:lvl1pPr>
            <a:lvl2pPr marL="571500" indent="-342900">
              <a:buFont typeface="+mj-lt"/>
              <a:buAutoNum type="arabicPeriod"/>
              <a:defRPr sz="1800">
                <a:solidFill>
                  <a:schemeClr val="tx2"/>
                </a:solidFill>
              </a:defRPr>
            </a:lvl2pPr>
            <a:lvl3pPr marL="800100" indent="-342900">
              <a:buFont typeface="+mj-lt"/>
              <a:buAutoNum type="arabicPeriod"/>
              <a:defRPr sz="1600">
                <a:solidFill>
                  <a:schemeClr val="tx2"/>
                </a:solidFill>
              </a:defRPr>
            </a:lvl3pPr>
            <a:lvl4pPr marL="1028700" indent="-342900">
              <a:buFont typeface="+mj-lt"/>
              <a:buAutoNum type="arabicPeriod"/>
              <a:defRPr sz="1400">
                <a:solidFill>
                  <a:schemeClr val="tx2"/>
                </a:solidFill>
              </a:defRPr>
            </a:lvl4pPr>
            <a:lvl5pPr marL="1257300" indent="-342900">
              <a:buFont typeface="+mj-lt"/>
              <a:buAutoNum type="arabicPeriod"/>
              <a:defRPr sz="1400">
                <a:solidFill>
                  <a:schemeClr val="tx2"/>
                </a:solidFill>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idx="11"/>
          </p:nvPr>
        </p:nvSpPr>
        <p:spPr>
          <a:xfrm>
            <a:off x="457200" y="6445997"/>
            <a:ext cx="3949302" cy="365125"/>
          </a:xfrm>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idx="10"/>
          </p:nvPr>
        </p:nvSpPr>
        <p:spPr/>
        <p:txBody>
          <a:bodyPr/>
          <a:lstStyle>
            <a:lvl1pPr>
              <a:buNone/>
              <a:defRPr>
                <a:solidFill>
                  <a:schemeClr val="tx2"/>
                </a:solidFill>
              </a:defRPr>
            </a:lvl1pPr>
          </a:lstStyle>
          <a:p>
            <a:fld id="{2B09C6DF-0139-4F07-BF9C-4309D0C9DCA6}" type="datetime1">
              <a:t>9/22/2026</a:t>
            </a:fld>
            <a:endParaRP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11" name="Straight Connector 10">
            <a:extLst>
              <a:ext uri="{FF2B5EF4-FFF2-40B4-BE49-F238E27FC236}">
                <a16:creationId xmlns:a16="http://schemas.microsoft.com/office/drawing/2014/main" id="{CCE240F6-94EF-4C23-B69A-E08544490C5B}"/>
              </a:ext>
            </a:extLst>
          </p:cNvPr>
          <p:cNvSpPr>
            <a:spLocks noGrp="1"/>
          </p:cNvSpPr>
          <p:nvPr/>
        </p:nvSpPr>
        <p:spPr>
          <a:xfrm flipH="1">
            <a:off x="0" y="1822345"/>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sp>
      <p:sp>
        <p:nvSpPr>
          <p:cNvPr id="15" name="Straight Connector 14">
            <a:extLst>
              <a:ext uri="{FF2B5EF4-FFF2-40B4-BE49-F238E27FC236}">
                <a16:creationId xmlns:a16="http://schemas.microsoft.com/office/drawing/2014/main" id="{EBC68F3F-289D-4578-A966-4AFC6BD897A2}"/>
              </a:ext>
            </a:extLst>
          </p:cNvPr>
          <p:cNvSpPr>
            <a:spLocks noGrp="1"/>
          </p:cNvSpPr>
          <p:nvPr/>
        </p:nvSpPr>
        <p:spPr>
          <a:xfrm flipH="1">
            <a:off x="0" y="6398068"/>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358C6620-C6DF-4E95-8F4C-600BF9C1DC95}"/>
              </a:ext>
            </a:extLst>
          </p:cNvPr>
          <p:cNvSpPr>
            <a:spLocks noGrp="1"/>
          </p:cNvSpPr>
          <p:nvPr/>
        </p:nvSpPr>
        <p:spPr>
          <a:xfrm>
            <a:off x="5321065" y="1822345"/>
            <a:ext cx="0" cy="5035655"/>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2919167" y="860128"/>
            <a:ext cx="6353666" cy="1711083"/>
          </a:xfrm>
        </p:spPr>
        <p:txBody>
          <a:bodyPr anchor="b">
            <a:normAutofit/>
          </a:bodyPr>
          <a:lstStyle>
            <a:lvl1pPr algn="ctr">
              <a:buNone/>
              <a:defRPr sz="3200">
                <a:solidFill>
                  <a:schemeClr val="tx2"/>
                </a:solidFill>
              </a:defRPr>
            </a:lvl1pP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306618" y="3155112"/>
            <a:ext cx="5578764" cy="2442120"/>
          </a:xfrm>
        </p:spPr>
        <p:txBody>
          <a:bodyPr anchor="t"/>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BF50FAFF-A1AC-4B36-A522-D3A2BD4C7FC3}"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8" name="Straight Connector 7">
            <a:extLst>
              <a:ext uri="{FF2B5EF4-FFF2-40B4-BE49-F238E27FC236}">
                <a16:creationId xmlns:a16="http://schemas.microsoft.com/office/drawing/2014/main" id="{D8571C4F-FC5D-4469-AC63-6F8EABC5790E}"/>
              </a:ext>
            </a:extLst>
          </p:cNvPr>
          <p:cNvSpPr>
            <a:spLocks noGrp="1"/>
          </p:cNvSpPr>
          <p:nvPr/>
        </p:nvSpPr>
        <p:spPr>
          <a:xfrm flipH="1">
            <a:off x="0" y="278317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94711" y="845617"/>
            <a:ext cx="5897862" cy="1436331"/>
          </a:xfrm>
        </p:spPr>
        <p:txBody>
          <a:bodyP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494711" y="2910484"/>
            <a:ext cx="5897862" cy="3066386"/>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4267E660-7124-4C3A-8AAA-B41D80ACF1A9}"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5" name="Straight Connector 14">
            <a:extLst>
              <a:ext uri="{FF2B5EF4-FFF2-40B4-BE49-F238E27FC236}">
                <a16:creationId xmlns:a16="http://schemas.microsoft.com/office/drawing/2014/main" id="{B601FC4C-8E25-4EB7-A398-844F02EB9966}"/>
              </a:ext>
            </a:extLst>
          </p:cNvPr>
          <p:cNvSpPr>
            <a:spLocks noGrp="1"/>
          </p:cNvSpPr>
          <p:nvPr/>
        </p:nvSpPr>
        <p:spPr>
          <a:xfrm flipH="1">
            <a:off x="0" y="253652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4" name="Straight Connector 13">
            <a:extLst>
              <a:ext uri="{FF2B5EF4-FFF2-40B4-BE49-F238E27FC236}">
                <a16:creationId xmlns:a16="http://schemas.microsoft.com/office/drawing/2014/main" id="{76F16964-52DB-4B06-8324-7347E1339305}"/>
              </a:ext>
            </a:extLst>
          </p:cNvPr>
          <p:cNvSpPr>
            <a:spLocks noGrp="1"/>
          </p:cNvSpPr>
          <p:nvPr/>
        </p:nvSpPr>
        <p:spPr>
          <a:xfrm>
            <a:off x="301955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1299"/>
            <a:ext cx="3689927" cy="1486906"/>
          </a:xfrm>
        </p:spPr>
        <p:txBody>
          <a:bodyPr anchor="t"/>
          <a:lstStyle>
            <a:lvl1pPr>
              <a:buNone/>
              <a:defRPr>
                <a:solidFill>
                  <a:schemeClr val="tx2"/>
                </a:solidFill>
              </a:defRPr>
            </a:lvl1pP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904515" y="2780147"/>
            <a:ext cx="6567049" cy="3359871"/>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6F2F4876-ABF6-46E9-AABB-9093F4FF9830}"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1" name="Straight Connector 10">
            <a:extLst>
              <a:ext uri="{FF2B5EF4-FFF2-40B4-BE49-F238E27FC236}">
                <a16:creationId xmlns:a16="http://schemas.microsoft.com/office/drawing/2014/main" id="{BF28F3C7-3DEA-4845-A87E-A7A208AB7AFE}"/>
              </a:ext>
            </a:extLst>
          </p:cNvPr>
          <p:cNvSpPr>
            <a:spLocks noGrp="1"/>
          </p:cNvSpPr>
          <p:nvPr/>
        </p:nvSpPr>
        <p:spPr>
          <a:xfrm flipH="1">
            <a:off x="0" y="239797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2" name="Straight Connector 11">
            <a:extLst>
              <a:ext uri="{FF2B5EF4-FFF2-40B4-BE49-F238E27FC236}">
                <a16:creationId xmlns:a16="http://schemas.microsoft.com/office/drawing/2014/main" id="{6A44576B-FDE5-4D96-8B8C-1EB0BBB55D17}"/>
              </a:ext>
            </a:extLst>
          </p:cNvPr>
          <p:cNvSpPr>
            <a:spLocks noGrp="1"/>
          </p:cNvSpPr>
          <p:nvPr/>
        </p:nvSpPr>
        <p:spPr>
          <a:xfrm>
            <a:off x="446924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1163119"/>
            <a:ext cx="4152377" cy="3434657"/>
          </a:xfrm>
        </p:spPr>
        <p:txBody>
          <a:bodyPr anchor="t"/>
          <a:lstStyle>
            <a:lvl1pPr>
              <a:buNone/>
              <a:defRPr>
                <a:solidFill>
                  <a:schemeClr val="tx2"/>
                </a:solidFill>
              </a:defRPr>
            </a:lvl1pP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824602" y="1153691"/>
            <a:ext cx="5496988" cy="4568377"/>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64D7CF1F-58DF-43AF-921D-9C5F21D87011}"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0" name="Straight Connector 9">
            <a:extLst>
              <a:ext uri="{FF2B5EF4-FFF2-40B4-BE49-F238E27FC236}">
                <a16:creationId xmlns:a16="http://schemas.microsoft.com/office/drawing/2014/main" id="{910A5365-2F1D-4BC4-B6CC-B44AB369E897}"/>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1" name="Straight Connector 10">
            <a:extLst>
              <a:ext uri="{FF2B5EF4-FFF2-40B4-BE49-F238E27FC236}">
                <a16:creationId xmlns:a16="http://schemas.microsoft.com/office/drawing/2014/main" id="{99726F92-24F1-4485-A94C-DEE853FD8077}"/>
              </a:ext>
            </a:extLst>
          </p:cNvPr>
          <p:cNvSpPr>
            <a:spLocks noGrp="1"/>
          </p:cNvSpPr>
          <p:nvPr/>
        </p:nvSpPr>
        <p:spPr>
          <a:xfrm>
            <a:off x="532310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0473"/>
            <a:ext cx="3664107" cy="3864052"/>
          </a:xfrm>
        </p:spPr>
        <p:txBody>
          <a:bodyPr anchor="t"/>
          <a:lstStyle>
            <a:lvl1pPr>
              <a:buNone/>
              <a:defRPr>
                <a:solidFill>
                  <a:schemeClr val="tx2"/>
                </a:solidFill>
              </a:defRPr>
            </a:lvl1pP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270349" y="720473"/>
            <a:ext cx="6309360" cy="5303520"/>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6F9649F7-D424-4C48-9F1A-F9E6A6464624}"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9" name="Straight Connector 8">
            <a:extLst>
              <a:ext uri="{FF2B5EF4-FFF2-40B4-BE49-F238E27FC236}">
                <a16:creationId xmlns:a16="http://schemas.microsoft.com/office/drawing/2014/main" id="{D5E54C9B-DD7F-4781-8314-058736368144}"/>
              </a:ext>
            </a:extLst>
          </p:cNvPr>
          <p:cNvSpPr>
            <a:spLocks noGrp="1"/>
          </p:cNvSpPr>
          <p:nvPr/>
        </p:nv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txBody>
          <a:bodyPr/>
          <a:lstStyle/>
          <a:p>
            <a:endParaRPr/>
          </a:p>
        </p:txBody>
      </p:sp>
      <p:sp>
        <p:nvSpPr>
          <p:cNvPr id="10" name="Straight Connector 9">
            <a:extLst>
              <a:ext uri="{FF2B5EF4-FFF2-40B4-BE49-F238E27FC236}">
                <a16:creationId xmlns:a16="http://schemas.microsoft.com/office/drawing/2014/main" id="{F6FA4A9C-E627-4E14-B80A-145A4AF313DB}"/>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0473"/>
            <a:ext cx="3280573" cy="3864052"/>
          </a:xfrm>
        </p:spPr>
        <p:txBody>
          <a:bodyPr anchor="t"/>
          <a:lstStyle>
            <a:lvl1pPr>
              <a:buNone/>
              <a:defRPr>
                <a:solidFill>
                  <a:schemeClr val="tx2"/>
                </a:solidFill>
              </a:defRPr>
            </a:lvl1pP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662388" y="720473"/>
            <a:ext cx="7072408" cy="5486400"/>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280570"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AFF038B1-676A-4930-9A2B-D361CEEB3399}"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9" name="Straight Connector 8">
            <a:extLst>
              <a:ext uri="{FF2B5EF4-FFF2-40B4-BE49-F238E27FC236}">
                <a16:creationId xmlns:a16="http://schemas.microsoft.com/office/drawing/2014/main" id="{7DE7B124-8D16-483D-A32A-068191EF498F}"/>
              </a:ext>
            </a:extLst>
          </p:cNvPr>
          <p:cNvSpPr>
            <a:spLocks noGrp="1"/>
          </p:cNvSpPr>
          <p:nvPr/>
        </p:nvSpPr>
        <p:spPr>
          <a:xfrm>
            <a:off x="4140231"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3493DD78-9229-462A-BA57-61F8D4908EDC}"/>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911995" y="559483"/>
            <a:ext cx="6825541" cy="1009652"/>
          </a:xfrm>
        </p:spPr>
        <p:txBody>
          <a:bodyPr anchor="b"/>
          <a:lstStyle/>
          <a:p>
            <a:r>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0" y="1"/>
            <a:ext cx="4421943" cy="6398066"/>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911994" y="2083837"/>
            <a:ext cx="6825545" cy="4032504"/>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811448"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A520E1D3-9897-4F62-B20F-820B96903029}"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FC883D8A-B130-458E-A7F1-B4EA896343F7}"/>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5" name="Straight Connector 14">
            <a:extLst>
              <a:ext uri="{FF2B5EF4-FFF2-40B4-BE49-F238E27FC236}">
                <a16:creationId xmlns:a16="http://schemas.microsoft.com/office/drawing/2014/main" id="{9DBA35AE-DBC8-4090-B827-9977EBAD674F}"/>
              </a:ext>
            </a:extLst>
          </p:cNvPr>
          <p:cNvSpPr>
            <a:spLocks noGrp="1"/>
          </p:cNvSpPr>
          <p:nvPr/>
        </p:nvSpPr>
        <p:spPr>
          <a:xfrm>
            <a:off x="442373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C42AB945-7FEB-4E3A-8DB6-D15C4BA8F694}"/>
              </a:ext>
            </a:extLst>
          </p:cNvPr>
          <p:cNvSpPr>
            <a:spLocks noGrp="1"/>
          </p:cNvSpPr>
          <p:nvPr/>
        </p:nvSpPr>
        <p:spPr>
          <a:xfrm flipH="1">
            <a:off x="4425535" y="1810995"/>
            <a:ext cx="775020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1" y="557784"/>
            <a:ext cx="6781799" cy="1009652"/>
          </a:xfrm>
        </p:spPr>
        <p:txBody>
          <a:bodyPr anchor="b"/>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084832"/>
            <a:ext cx="6781800" cy="4032504"/>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7758244" y="1"/>
            <a:ext cx="4441796" cy="6398066"/>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77910969-82E1-4DC2-8A32-95F8999F3C79}"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BD5B4D04-24D9-474A-9F73-73AF1001AC2F}"/>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5" name="Straight Connector 14">
            <a:extLst>
              <a:ext uri="{FF2B5EF4-FFF2-40B4-BE49-F238E27FC236}">
                <a16:creationId xmlns:a16="http://schemas.microsoft.com/office/drawing/2014/main" id="{D16F88A2-ADE1-453E-9834-7FADC79FE6AC}"/>
              </a:ext>
            </a:extLst>
          </p:cNvPr>
          <p:cNvSpPr>
            <a:spLocks noGrp="1"/>
          </p:cNvSpPr>
          <p:nvPr/>
        </p:nvSpPr>
        <p:spPr>
          <a:xfrm>
            <a:off x="775020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140787EE-0985-4DC4-9DF1-B5AE5ED0AE8C}"/>
              </a:ext>
            </a:extLst>
          </p:cNvPr>
          <p:cNvSpPr>
            <a:spLocks noGrp="1"/>
          </p:cNvSpPr>
          <p:nvPr/>
        </p:nvSpPr>
        <p:spPr>
          <a:xfrm flipH="1">
            <a:off x="0" y="1810512"/>
            <a:ext cx="775020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472644" y="669386"/>
            <a:ext cx="7231413" cy="1005840"/>
          </a:xfrm>
        </p:spPr>
        <p:txBody>
          <a:bodyPr/>
          <a:lstStyle/>
          <a:p>
            <a:r>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8994" y="-5468"/>
            <a:ext cx="4011836" cy="6398066"/>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472644" y="1812385"/>
            <a:ext cx="7231407" cy="442385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408011"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AFDCD3FE-7D00-42C8-AAA1-7B40C480DCD1}"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2D81F165-6583-45A3-B281-F57D9AA68C50}"/>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5" name="Straight Connector 14">
            <a:extLst>
              <a:ext uri="{FF2B5EF4-FFF2-40B4-BE49-F238E27FC236}">
                <a16:creationId xmlns:a16="http://schemas.microsoft.com/office/drawing/2014/main" id="{EF3A9B4E-CEED-481A-BFFF-CC7DA271647B}"/>
              </a:ext>
            </a:extLst>
          </p:cNvPr>
          <p:cNvSpPr>
            <a:spLocks noGrp="1"/>
          </p:cNvSpPr>
          <p:nvPr/>
        </p:nvSpPr>
        <p:spPr>
          <a:xfrm>
            <a:off x="400921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680728"/>
            <a:ext cx="7281067" cy="1005840"/>
          </a:xfrm>
        </p:spPr>
        <p:txBody>
          <a:bodyP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1823728"/>
            <a:ext cx="7281061" cy="442385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8195489" y="-6369"/>
            <a:ext cx="3996512" cy="6398066"/>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EBE49B79-F7D7-4EC9-B39C-00EEEABA80A1}"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69A11EA5-332B-4949-B3A2-F4C18C7C3D51}"/>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5" name="Straight Connector 14">
            <a:extLst>
              <a:ext uri="{FF2B5EF4-FFF2-40B4-BE49-F238E27FC236}">
                <a16:creationId xmlns:a16="http://schemas.microsoft.com/office/drawing/2014/main" id="{3EAE419B-CE46-41A5-A771-1A2B075C37B1}"/>
              </a:ext>
            </a:extLst>
          </p:cNvPr>
          <p:cNvSpPr>
            <a:spLocks noGrp="1"/>
          </p:cNvSpPr>
          <p:nvPr/>
        </p:nvSpPr>
        <p:spPr>
          <a:xfrm>
            <a:off x="818828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5365423" y="678485"/>
            <a:ext cx="6369370" cy="1005840"/>
          </a:xfrm>
        </p:spPr>
        <p:txBody>
          <a:bodyPr/>
          <a:lstStyle/>
          <a:p>
            <a:r>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0" y="-8466"/>
            <a:ext cx="4886539" cy="6398066"/>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373890" y="1821484"/>
            <a:ext cx="6360897" cy="4292181"/>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0179C259-8124-4DF9-9476-1C574CC8A380}"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805E651D-860C-42A0-B70D-D80F204093E8}"/>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5" name="Straight Connector 14">
            <a:extLst>
              <a:ext uri="{FF2B5EF4-FFF2-40B4-BE49-F238E27FC236}">
                <a16:creationId xmlns:a16="http://schemas.microsoft.com/office/drawing/2014/main" id="{85F773B1-8DBA-4F0E-868F-F324BFE03E85}"/>
              </a:ext>
            </a:extLst>
          </p:cNvPr>
          <p:cNvSpPr>
            <a:spLocks noGrp="1"/>
          </p:cNvSpPr>
          <p:nvPr/>
        </p:nvSpPr>
        <p:spPr>
          <a:xfrm>
            <a:off x="489081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678485"/>
            <a:ext cx="6369370" cy="1005840"/>
          </a:xfrm>
        </p:spPr>
        <p:txBody>
          <a:bodyP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1821484"/>
            <a:ext cx="6360897" cy="4292181"/>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7277100" y="-8466"/>
            <a:ext cx="4914895" cy="6398066"/>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D30DCB73-7DFF-41E9-94AE-03DDC0983D5F}"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B273712F-E2AB-4750-8FBD-9B573CA02225}"/>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5" name="Straight Connector 14">
            <a:extLst>
              <a:ext uri="{FF2B5EF4-FFF2-40B4-BE49-F238E27FC236}">
                <a16:creationId xmlns:a16="http://schemas.microsoft.com/office/drawing/2014/main" id="{E992222F-933F-45BB-A65E-473824E40ACC}"/>
              </a:ext>
            </a:extLst>
          </p:cNvPr>
          <p:cNvSpPr>
            <a:spLocks noGrp="1"/>
          </p:cNvSpPr>
          <p:nvPr/>
        </p:nvSpPr>
        <p:spPr>
          <a:xfrm>
            <a:off x="727000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191500" y="458144"/>
            <a:ext cx="3433926" cy="1681551"/>
          </a:xfrm>
        </p:spPr>
        <p:txBody>
          <a:bodyPr/>
          <a:lstStyle/>
          <a:p>
            <a:r>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0" y="0"/>
            <a:ext cx="7722292" cy="6396281"/>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191500" y="2276856"/>
            <a:ext cx="3433926" cy="3785616"/>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41D76A9E-247B-42FF-94A5-087CF9B29B6E}"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5B1387E6-4EE3-4BD7-BA1A-CDA833511AEE}"/>
              </a:ext>
            </a:extLst>
          </p:cNvPr>
          <p:cNvSpPr>
            <a:spLocks noGrp="1"/>
          </p:cNvSpPr>
          <p:nvPr/>
        </p:nv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439573F1-6A12-4B19-9AD5-6B1994AD9D23}"/>
              </a:ext>
            </a:extLst>
          </p:cNvPr>
          <p:cNvSpPr>
            <a:spLocks noGrp="1"/>
          </p:cNvSpPr>
          <p:nvPr/>
        </p:nvSpPr>
        <p:spPr>
          <a:xfrm>
            <a:off x="772735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458145"/>
            <a:ext cx="4000497" cy="1679799"/>
          </a:xfrm>
        </p:spPr>
        <p:txBody>
          <a:bodyP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272880"/>
            <a:ext cx="4000497" cy="3789491"/>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4853323" y="0"/>
            <a:ext cx="7338676" cy="6396281"/>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4000500"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216F4089-B0B8-4924-B485-08424C78200C}"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4CFB2347-9042-43DE-ABDD-C89FCA91ED07}"/>
              </a:ext>
            </a:extLst>
          </p:cNvPr>
          <p:cNvSpPr>
            <a:spLocks noGrp="1"/>
          </p:cNvSpPr>
          <p:nvPr/>
        </p:nv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5" name="Straight Connector 14">
            <a:extLst>
              <a:ext uri="{FF2B5EF4-FFF2-40B4-BE49-F238E27FC236}">
                <a16:creationId xmlns:a16="http://schemas.microsoft.com/office/drawing/2014/main" id="{665038F3-0188-4269-9FCF-D57A386E373F}"/>
              </a:ext>
            </a:extLst>
          </p:cNvPr>
          <p:cNvSpPr>
            <a:spLocks noGrp="1"/>
          </p:cNvSpPr>
          <p:nvPr/>
        </p:nvSpPr>
        <p:spPr>
          <a:xfrm>
            <a:off x="4849331"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7739922" y="458144"/>
            <a:ext cx="3909536" cy="1485873"/>
          </a:xfrm>
        </p:spPr>
        <p:txBody>
          <a:bodyPr/>
          <a:lstStyle/>
          <a:p>
            <a:r>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0" y="0"/>
            <a:ext cx="7268396" cy="6396281"/>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7739922" y="2463789"/>
            <a:ext cx="3909534" cy="3561091"/>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4E58CB80-2CED-4065-90C6-0999AD9EE7FC}"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93874516-C8DB-4529-93B4-2EFD1A46A496}"/>
              </a:ext>
            </a:extLst>
          </p:cNvPr>
          <p:cNvSpPr>
            <a:spLocks noGrp="1"/>
          </p:cNvSpPr>
          <p:nvPr/>
        </p:nv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6B696258-4125-448A-A3C5-B000C9E6BC15}"/>
              </a:ext>
            </a:extLst>
          </p:cNvPr>
          <p:cNvSpPr>
            <a:spLocks noGrp="1"/>
          </p:cNvSpPr>
          <p:nvPr/>
        </p:nvSpPr>
        <p:spPr>
          <a:xfrm>
            <a:off x="727134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7" name="Straight Connector 6">
            <a:extLst>
              <a:ext uri="{FF2B5EF4-FFF2-40B4-BE49-F238E27FC236}">
                <a16:creationId xmlns:a16="http://schemas.microsoft.com/office/drawing/2014/main" id="{579919A3-D9A4-447A-871C-06FFB57700BE}"/>
              </a:ext>
            </a:extLst>
          </p:cNvPr>
          <p:cNvSpPr>
            <a:spLocks noGrp="1"/>
          </p:cNvSpPr>
          <p:nvPr/>
        </p:nvSpPr>
        <p:spPr>
          <a:xfrm flipH="1">
            <a:off x="7227420" y="2212509"/>
            <a:ext cx="493532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664673" y="586591"/>
            <a:ext cx="2915036" cy="1600279"/>
          </a:xfrm>
        </p:spPr>
        <p:txBody>
          <a:bodyPr/>
          <a:lstStyle/>
          <a:p>
            <a:r>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0" y="0"/>
            <a:ext cx="8186508" cy="6396281"/>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664673" y="2714536"/>
            <a:ext cx="2915038" cy="3227167"/>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77E374A5-F4AA-48A6-9C78-6905B67B6273}"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0D296A1D-E8D3-432E-8B62-209577C80404}"/>
              </a:ext>
            </a:extLst>
          </p:cNvPr>
          <p:cNvSpPr>
            <a:spLocks noGrp="1"/>
          </p:cNvSpPr>
          <p:nvPr/>
        </p:nv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A85A3A71-C7C9-4F33-B2D2-038ECD97BCF1}"/>
              </a:ext>
            </a:extLst>
          </p:cNvPr>
          <p:cNvSpPr>
            <a:spLocks noGrp="1"/>
          </p:cNvSpPr>
          <p:nvPr/>
        </p:nvSpPr>
        <p:spPr>
          <a:xfrm>
            <a:off x="818776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22D1CE80-A14A-4086-91D1-7E8CE2AB84B7}"/>
              </a:ext>
            </a:extLst>
          </p:cNvPr>
          <p:cNvSpPr>
            <a:spLocks noGrp="1"/>
          </p:cNvSpPr>
          <p:nvPr/>
        </p:nvSpPr>
        <p:spPr>
          <a:xfrm flipH="1">
            <a:off x="8186508" y="2443138"/>
            <a:ext cx="4005492"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5036986"/>
            <a:ext cx="3985579" cy="1397477"/>
          </a:xfrm>
        </p:spPr>
        <p:txBody>
          <a:bodyPr anchor="t"/>
          <a:lstStyle/>
          <a:p>
            <a:r>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0" y="-8965"/>
            <a:ext cx="12191999" cy="4767811"/>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203180" y="5054245"/>
            <a:ext cx="6376529" cy="131983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70435D1F-FAB0-4D9D-B7BF-490C90B8E5BE}"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8" name="Straight Connector 7">
            <a:extLst>
              <a:ext uri="{FF2B5EF4-FFF2-40B4-BE49-F238E27FC236}">
                <a16:creationId xmlns:a16="http://schemas.microsoft.com/office/drawing/2014/main" id="{4732F860-6940-41E3-8C88-BB404471011C}"/>
              </a:ext>
            </a:extLst>
          </p:cNvPr>
          <p:cNvSpPr>
            <a:spLocks noGrp="1"/>
          </p:cNvSpPr>
          <p:nvPr/>
        </p:nvSpPr>
        <p:spPr>
          <a:xfrm flipH="1">
            <a:off x="0" y="4759186"/>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3" name="Straight Connector 12">
            <a:extLst>
              <a:ext uri="{FF2B5EF4-FFF2-40B4-BE49-F238E27FC236}">
                <a16:creationId xmlns:a16="http://schemas.microsoft.com/office/drawing/2014/main" id="{1CC26AF2-585D-47F6-8300-544849660E04}"/>
              </a:ext>
            </a:extLst>
          </p:cNvPr>
          <p:cNvSpPr>
            <a:spLocks noGrp="1"/>
          </p:cNvSpPr>
          <p:nvPr/>
        </p:nvSpPr>
        <p:spPr>
          <a:xfrm>
            <a:off x="4724925" y="4758846"/>
            <a:ext cx="0" cy="2099154"/>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3959530"/>
            <a:ext cx="3512409" cy="2199864"/>
          </a:xfrm>
        </p:spPr>
        <p:txBody>
          <a:bodyPr anchor="t"/>
          <a:lstStyle/>
          <a:p>
            <a:r>
              <a:t>Click to edit Master title style</a:t>
            </a:r>
          </a:p>
        </p:txBody>
      </p:sp>
      <p:sp>
        <p:nvSpPr>
          <p:cNvPr id="15" name="Picture Placeholder 14">
            <a:extLst>
              <a:ext uri="{FF2B5EF4-FFF2-40B4-BE49-F238E27FC236}">
                <a16:creationId xmlns:a16="http://schemas.microsoft.com/office/drawing/2014/main" id="{3B441162-7125-E1E0-1B82-FCC1AB84227E}"/>
              </a:ext>
            </a:extLst>
          </p:cNvPr>
          <p:cNvSpPr>
            <a:spLocks noGrp="1"/>
          </p:cNvSpPr>
          <p:nvPr>
            <p:ph type="pic" idx="13" hasCustomPrompt="1"/>
          </p:nvPr>
        </p:nvSpPr>
        <p:spPr>
          <a:xfrm>
            <a:off x="-857" y="-1"/>
            <a:ext cx="12192000" cy="3648977"/>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723613" y="3959529"/>
            <a:ext cx="7011183" cy="2369547"/>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1" y="6445997"/>
            <a:ext cx="3543299"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F3C6F935-567A-4AB6-A4C6-B3A3054E8F97}"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8" name="Straight Connector 7">
            <a:extLst>
              <a:ext uri="{FF2B5EF4-FFF2-40B4-BE49-F238E27FC236}">
                <a16:creationId xmlns:a16="http://schemas.microsoft.com/office/drawing/2014/main" id="{8677009B-04BC-425B-937A-6D678F9520E2}"/>
              </a:ext>
            </a:extLst>
          </p:cNvPr>
          <p:cNvSpPr>
            <a:spLocks noGrp="1"/>
          </p:cNvSpPr>
          <p:nvPr/>
        </p:nvSpPr>
        <p:spPr>
          <a:xfrm>
            <a:off x="4290210" y="3648976"/>
            <a:ext cx="0" cy="3209024"/>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7" name="Straight Connector 6">
            <a:extLst>
              <a:ext uri="{FF2B5EF4-FFF2-40B4-BE49-F238E27FC236}">
                <a16:creationId xmlns:a16="http://schemas.microsoft.com/office/drawing/2014/main" id="{D41556C4-4B54-4092-965B-F5EEF1DF4FD6}"/>
              </a:ext>
            </a:extLst>
          </p:cNvPr>
          <p:cNvSpPr>
            <a:spLocks noGrp="1"/>
          </p:cNvSpPr>
          <p:nvPr/>
        </p:nvSpPr>
        <p:spPr>
          <a:xfrm flipH="1">
            <a:off x="-857" y="3654706"/>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451413"/>
            <a:ext cx="3511296" cy="1645744"/>
          </a:xfrm>
        </p:spPr>
        <p:txBody>
          <a:bodyPr anchor="t"/>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727448" y="451414"/>
            <a:ext cx="7013448" cy="221517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1" y="2746159"/>
            <a:ext cx="3543299"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a:xfrm>
            <a:off x="9737594" y="2746159"/>
            <a:ext cx="1842115" cy="365125"/>
          </a:xfrm>
        </p:spPr>
        <p:txBody>
          <a:bodyPr/>
          <a:lstStyle/>
          <a:p>
            <a:fld id="{BF100A10-24AF-407C-B97C-359EEB8D1EF0}"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a:xfrm>
            <a:off x="11734800" y="2746159"/>
            <a:ext cx="457200" cy="365125"/>
          </a:xfrm>
        </p:spPr>
        <p:txBody>
          <a:bodyPr/>
          <a:lstStyle/>
          <a:p>
            <a:fld id="{DDF60B60-82CA-4BB9-BA6E-A62FADF2374B}" type="slidenum">
              <a:t>‹#›</a:t>
            </a:fld>
            <a:endParaRPr/>
          </a:p>
        </p:txBody>
      </p:sp>
      <p:sp>
        <p:nvSpPr>
          <p:cNvPr id="15" name="Picture Placeholder 14">
            <a:extLst>
              <a:ext uri="{FF2B5EF4-FFF2-40B4-BE49-F238E27FC236}">
                <a16:creationId xmlns:a16="http://schemas.microsoft.com/office/drawing/2014/main" id="{3B441162-7125-E1E0-1B82-FCC1AB84227E}"/>
              </a:ext>
            </a:extLst>
          </p:cNvPr>
          <p:cNvSpPr>
            <a:spLocks noGrp="1"/>
          </p:cNvSpPr>
          <p:nvPr>
            <p:ph type="pic" idx="13" hasCustomPrompt="1"/>
          </p:nvPr>
        </p:nvSpPr>
        <p:spPr>
          <a:xfrm>
            <a:off x="0" y="3182112"/>
            <a:ext cx="12191143" cy="3675888"/>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7" name="Straight Connector 6">
            <a:extLst>
              <a:ext uri="{FF2B5EF4-FFF2-40B4-BE49-F238E27FC236}">
                <a16:creationId xmlns:a16="http://schemas.microsoft.com/office/drawing/2014/main" id="{792A298C-6D8C-4DED-AA6A-AF1C0B14B3A5}"/>
              </a:ext>
            </a:extLst>
          </p:cNvPr>
          <p:cNvSpPr>
            <a:spLocks noGrp="1"/>
          </p:cNvSpPr>
          <p:nvPr/>
        </p:nvSpPr>
        <p:spPr>
          <a:xfrm flipH="1">
            <a:off x="-857" y="3174990"/>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1E719F3F-9B2E-4487-AC3C-5DEC6DC8BFBD}"/>
              </a:ext>
            </a:extLst>
          </p:cNvPr>
          <p:cNvSpPr>
            <a:spLocks noGrp="1"/>
          </p:cNvSpPr>
          <p:nvPr/>
        </p:nvSpPr>
        <p:spPr>
          <a:xfrm>
            <a:off x="4288536" y="0"/>
            <a:ext cx="0" cy="3182112"/>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681037"/>
            <a:ext cx="11277596" cy="1009652"/>
          </a:xfrm>
        </p:spPr>
        <p:txBody>
          <a:bodyPr anchor="ct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1" y="2098467"/>
            <a:ext cx="4415882" cy="407849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5332581" y="1829880"/>
            <a:ext cx="6863265" cy="4566088"/>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78ED1D8B-0329-44CA-97BE-DA70811A8630}"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E3317580-9122-4211-AD73-7B3C428A6BF1}"/>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5" name="Straight Connector 14">
            <a:extLst>
              <a:ext uri="{FF2B5EF4-FFF2-40B4-BE49-F238E27FC236}">
                <a16:creationId xmlns:a16="http://schemas.microsoft.com/office/drawing/2014/main" id="{0B9C1A5E-89D9-434C-BD79-1E50A6D2C110}"/>
              </a:ext>
            </a:extLst>
          </p:cNvPr>
          <p:cNvSpPr>
            <a:spLocks noGrp="1"/>
          </p:cNvSpPr>
          <p:nvPr/>
        </p:nvSpPr>
        <p:spPr>
          <a:xfrm>
            <a:off x="5326714" y="1825625"/>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69AAF60E-8CBC-441B-B452-A2F5383BC6D5}"/>
              </a:ext>
            </a:extLst>
          </p:cNvPr>
          <p:cNvSpPr>
            <a:spLocks noGrp="1"/>
          </p:cNvSpPr>
          <p:nvPr/>
        </p:nvSpPr>
        <p:spPr>
          <a:xfrm flipH="1">
            <a:off x="0" y="1825625"/>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0D8D6B31-5BBC-44F6-B964-1A363BE23047}"/>
              </a:ext>
            </a:extLst>
          </p:cNvPr>
          <p:cNvSpPr>
            <a:spLocks noGrp="1"/>
          </p:cNvSpPr>
          <p:nvPr/>
        </p:nv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681037"/>
            <a:ext cx="11277595" cy="1009652"/>
          </a:xfrm>
        </p:spPr>
        <p:txBody>
          <a:bodyPr anchor="ctr"/>
          <a:lstStyle/>
          <a:p>
            <a:r>
              <a:t>Click to edit Master title style</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098467"/>
            <a:ext cx="6802582" cy="4032504"/>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7756147" y="1829880"/>
            <a:ext cx="4441796" cy="4566088"/>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98621EB5-723F-4AD6-AEC4-D406AB116579}"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C0E9552A-1E32-43EA-A32A-E8AC686393B7}"/>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5" name="Straight Connector 14">
            <a:extLst>
              <a:ext uri="{FF2B5EF4-FFF2-40B4-BE49-F238E27FC236}">
                <a16:creationId xmlns:a16="http://schemas.microsoft.com/office/drawing/2014/main" id="{9D344554-9E9F-4A1A-BF21-754EA0A37E3B}"/>
              </a:ext>
            </a:extLst>
          </p:cNvPr>
          <p:cNvSpPr>
            <a:spLocks noGrp="1"/>
          </p:cNvSpPr>
          <p:nvPr/>
        </p:nvSpPr>
        <p:spPr>
          <a:xfrm>
            <a:off x="7750205" y="1825625"/>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1169D5CB-4F28-4ABE-A1C3-ECE5725CCAEC}"/>
              </a:ext>
            </a:extLst>
          </p:cNvPr>
          <p:cNvSpPr>
            <a:spLocks noGrp="1"/>
          </p:cNvSpPr>
          <p:nvPr/>
        </p:nvSpPr>
        <p:spPr>
          <a:xfrm flipH="1">
            <a:off x="0" y="1825625"/>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D96F2A08-80B4-4891-8340-10B30A6EE0DB}"/>
              </a:ext>
            </a:extLst>
          </p:cNvPr>
          <p:cNvSpPr>
            <a:spLocks noGrp="1"/>
          </p:cNvSpPr>
          <p:nvPr/>
        </p:nv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377072"/>
            <a:ext cx="4958078" cy="1225485"/>
          </a:xfrm>
        </p:spPr>
        <p:txBody>
          <a:bodyPr anchor="t"/>
          <a:lstStyle/>
          <a:p>
            <a:r>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0" y="1842182"/>
            <a:ext cx="5758172" cy="4546457"/>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176142" y="377072"/>
            <a:ext cx="5558655" cy="5797484"/>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EA0A916D-ECC1-407F-9384-347E5A5D7944}"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56003286-D5C1-4047-BECF-886E538E62AC}"/>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7" name="Straight Connector 6">
            <a:extLst>
              <a:ext uri="{FF2B5EF4-FFF2-40B4-BE49-F238E27FC236}">
                <a16:creationId xmlns:a16="http://schemas.microsoft.com/office/drawing/2014/main" id="{B062FA60-4E5F-485E-9D31-A51FEC9E83A8}"/>
              </a:ext>
            </a:extLst>
          </p:cNvPr>
          <p:cNvSpPr>
            <a:spLocks noGrp="1"/>
          </p:cNvSpPr>
          <p:nvPr/>
        </p:nvSpPr>
        <p:spPr>
          <a:xfrm>
            <a:off x="575817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382E743E-1187-45EC-B4AE-024E4A85E042}"/>
              </a:ext>
            </a:extLst>
          </p:cNvPr>
          <p:cNvSpPr>
            <a:spLocks noGrp="1"/>
          </p:cNvSpPr>
          <p:nvPr/>
        </p:nvSpPr>
        <p:spPr>
          <a:xfrm flipH="1">
            <a:off x="0" y="1842182"/>
            <a:ext cx="5758174"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377072"/>
            <a:ext cx="4000500" cy="1225485"/>
          </a:xfrm>
        </p:spPr>
        <p:txBody>
          <a:bodyPr anchor="t"/>
          <a:lstStyle/>
          <a:p>
            <a:r>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0" y="1847087"/>
            <a:ext cx="4922517" cy="4544568"/>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438534" y="377072"/>
            <a:ext cx="6141175" cy="5797484"/>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949302"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67B79CB6-58B7-4AEB-BE2A-306450DBAD2A}"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ADB00251-B77A-4AF0-8423-34133E569E30}"/>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79877398-BB38-497E-AB12-00D37CFEED4C}"/>
              </a:ext>
            </a:extLst>
          </p:cNvPr>
          <p:cNvSpPr>
            <a:spLocks noGrp="1"/>
          </p:cNvSpPr>
          <p:nvPr/>
        </p:nvSpPr>
        <p:spPr>
          <a:xfrm flipH="1">
            <a:off x="0" y="1849497"/>
            <a:ext cx="464819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7" name="Straight Connector 6">
            <a:extLst>
              <a:ext uri="{FF2B5EF4-FFF2-40B4-BE49-F238E27FC236}">
                <a16:creationId xmlns:a16="http://schemas.microsoft.com/office/drawing/2014/main" id="{983A2F5E-B74E-4D7E-AC8D-3144CB61DA98}"/>
              </a:ext>
            </a:extLst>
          </p:cNvPr>
          <p:cNvSpPr>
            <a:spLocks noGrp="1"/>
          </p:cNvSpPr>
          <p:nvPr/>
        </p:nvSpPr>
        <p:spPr>
          <a:xfrm>
            <a:off x="492251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1" y="4407360"/>
            <a:ext cx="3543299" cy="1732820"/>
          </a:xfrm>
        </p:spPr>
        <p:txBody>
          <a:bodyPr anchor="t"/>
          <a:lstStyle/>
          <a:p>
            <a:r>
              <a:t>Click to edit Master title style</a:t>
            </a:r>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idx="13" hasCustomPrompt="1"/>
          </p:nvPr>
        </p:nvSpPr>
        <p:spPr>
          <a:xfrm>
            <a:off x="1" y="466598"/>
            <a:ext cx="4460008" cy="3601433"/>
          </a:xfrm>
          <a:prstGeom prst="rect">
            <a:avLst/>
          </a:prstGeom>
          <a:blipFill rotWithShape="1">
            <a:blip r:embed="rId2">
              <a:alphaModFix amt="80000"/>
            </a:blip>
            <a:srcRect/>
            <a:stretch>
              <a:fillRect/>
            </a:stretch>
          </a:blipFill>
        </p:spPr>
        <p:txBody>
          <a:bodyPr/>
          <a:lstStyle>
            <a:lvl1pPr marL="0" indent="0">
              <a:buNone/>
              <a:defRPr/>
            </a:lvl1pPr>
          </a:lstStyle>
          <a:p>
            <a:r>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892635" y="788704"/>
            <a:ext cx="6730614" cy="5385851"/>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idx="11"/>
          </p:nvPr>
        </p:nvSpPr>
        <p:spPr>
          <a:xfrm>
            <a:off x="457200" y="6445997"/>
            <a:ext cx="3543300" cy="365125"/>
          </a:xfrm>
        </p:spPr>
        <p:txBody>
          <a:bodyPr/>
          <a:lstStyle/>
          <a:p>
            <a:r>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idx="10"/>
          </p:nvPr>
        </p:nvSpPr>
        <p:spPr/>
        <p:txBody>
          <a:bodyPr/>
          <a:lstStyle/>
          <a:p>
            <a:fld id="{AD924D50-69B4-493C-AABF-53036A8D79F6}" type="datetime1">
              <a:t>9/22/2026</a:t>
            </a:fld>
            <a:endParaRPr/>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idx="12"/>
          </p:nvPr>
        </p:nvSpPr>
        <p:spPr/>
        <p:txBody>
          <a:bodyPr/>
          <a:lstStyle/>
          <a:p>
            <a:fld id="{DDF60B60-82CA-4BB9-BA6E-A62FADF2374B}" type="slidenum">
              <a:t>‹#›</a:t>
            </a:fld>
            <a:endParaRPr/>
          </a:p>
        </p:txBody>
      </p:sp>
      <p:sp>
        <p:nvSpPr>
          <p:cNvPr id="14" name="Straight Connector 13">
            <a:extLst>
              <a:ext uri="{FF2B5EF4-FFF2-40B4-BE49-F238E27FC236}">
                <a16:creationId xmlns:a16="http://schemas.microsoft.com/office/drawing/2014/main" id="{8AFBC129-0193-439D-A3FE-C5ECC33EA9E7}"/>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7AAF11C4-878C-4B0B-A7FD-778FB6ED9BE0}"/>
              </a:ext>
            </a:extLst>
          </p:cNvPr>
          <p:cNvSpPr>
            <a:spLocks noGrp="1"/>
          </p:cNvSpPr>
          <p:nvPr/>
        </p:nvSpPr>
        <p:spPr>
          <a:xfrm flipH="1">
            <a:off x="0" y="4068031"/>
            <a:ext cx="4460008"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7" name="Straight Connector 6">
            <a:extLst>
              <a:ext uri="{FF2B5EF4-FFF2-40B4-BE49-F238E27FC236}">
                <a16:creationId xmlns:a16="http://schemas.microsoft.com/office/drawing/2014/main" id="{5CBF6524-7200-477F-8B71-D875B88261F6}"/>
              </a:ext>
            </a:extLst>
          </p:cNvPr>
          <p:cNvSpPr>
            <a:spLocks noGrp="1"/>
          </p:cNvSpPr>
          <p:nvPr/>
        </p:nvSpPr>
        <p:spPr>
          <a:xfrm>
            <a:off x="446000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DFA85E3A-984A-41E4-A0DA-1C3BE4E55ACF}"/>
              </a:ext>
            </a:extLst>
          </p:cNvPr>
          <p:cNvSpPr>
            <a:spLocks noGrp="1"/>
          </p:cNvSpPr>
          <p:nvPr/>
        </p:nv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1F6A87-CC7B-D4BD-1F6A-C3948971C39D}"/>
              </a:ext>
            </a:extLst>
          </p:cNvPr>
          <p:cNvSpPr>
            <a:spLocks noGrp="1"/>
          </p:cNvSpPr>
          <p:nvPr/>
        </p:nvSpPr>
        <p:spPr>
          <a:xfrm>
            <a:off x="0" y="0"/>
            <a:ext cx="12192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1188720" y="5264780"/>
            <a:ext cx="9811512" cy="1097280"/>
          </a:xfrm>
        </p:spPr>
        <p:txBody>
          <a:bodyPr vert="horz" lIns="91440" tIns="45720" rIns="91440" bIns="45720" anchor="ctr">
            <a:normAutofit/>
          </a:bodyPr>
          <a:lstStyle>
            <a:lvl1pPr algn="ctr">
              <a:lnSpc>
                <a:spcPct val="110000"/>
              </a:lnSpc>
              <a:buNone/>
              <a:defRPr sz="2800" cap="all" spc="100" baseline="0">
                <a:solidFill>
                  <a:schemeClr val="tx2">
                    <a:lumMod val="90000"/>
                  </a:schemeClr>
                </a:solidFill>
                <a:latin typeface="+mn-lt"/>
                <a:ea typeface="+mn-lt"/>
                <a:cs typeface="+mn-lt"/>
              </a:defRPr>
            </a:lvl1pPr>
          </a:lstStyle>
          <a:p>
            <a:pPr lvl="0">
              <a:buNone/>
            </a:pPr>
            <a:r>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idx="13" hasCustomPrompt="1"/>
          </p:nvPr>
        </p:nvSpPr>
        <p:spPr>
          <a:xfrm>
            <a:off x="493776" y="676656"/>
            <a:ext cx="11201400" cy="4206240"/>
          </a:xfrm>
        </p:spPr>
        <p:txBody>
          <a:bodyPr vert="horz" lIns="91440" tIns="45720" rIns="91440" bIns="45720" anchor="b">
            <a:normAutofit/>
          </a:bodyPr>
          <a:lstStyle>
            <a:lvl1pPr marL="0" indent="0" algn="ctr">
              <a:lnSpc>
                <a:spcPct val="90000"/>
              </a:lnSpc>
              <a:spcBef>
                <a:spcPts val="0"/>
              </a:spcBef>
              <a:buNone/>
              <a:defRPr sz="27800">
                <a:solidFill>
                  <a:schemeClr val="tx2">
                    <a:lumMod val="90000"/>
                  </a:schemeClr>
                </a:solidFill>
                <a:latin typeface="+mj-lt"/>
                <a:ea typeface="+mj-lt"/>
                <a:cs typeface="+mj-lt"/>
              </a:defRPr>
            </a:lvl1pPr>
          </a:lstStyle>
          <a:p>
            <a:pPr lvl="0">
              <a:buNone/>
            </a:pPr>
            <a:r>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idx="11"/>
          </p:nvPr>
        </p:nvSpPr>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idx="10"/>
          </p:nvPr>
        </p:nvSpPr>
        <p:spPr/>
        <p:txBody>
          <a:bodyPr/>
          <a:lstStyle>
            <a:lvl1pPr>
              <a:buNone/>
              <a:defRPr>
                <a:solidFill>
                  <a:schemeClr val="tx2"/>
                </a:solidFill>
              </a:defRPr>
            </a:lvl1pPr>
          </a:lstStyle>
          <a:p>
            <a:fld id="{4AC8F0CD-CD54-4D81-AA2E-F53EC757E087}" type="datetime1">
              <a:t>9/22/2026</a:t>
            </a:fld>
            <a:endParaRP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10" name="Straight Connector 9">
            <a:extLst>
              <a:ext uri="{FF2B5EF4-FFF2-40B4-BE49-F238E27FC236}">
                <a16:creationId xmlns:a16="http://schemas.microsoft.com/office/drawing/2014/main" id="{577E422F-5EED-4534-8297-C27824B34965}"/>
              </a:ext>
            </a:extLst>
          </p:cNvPr>
          <p:cNvSpPr>
            <a:spLocks noGrp="1"/>
          </p:cNvSpPr>
          <p:nvPr/>
        </p:nvSpPr>
        <p:spPr>
          <a:xfrm flipH="1">
            <a:off x="0" y="501866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F9816A-24DB-A6D2-3F39-E78DC5E1C26D}"/>
              </a:ext>
            </a:extLst>
          </p:cNvPr>
          <p:cNvSpPr>
            <a:spLocks noGrp="1"/>
          </p:cNvSpPr>
          <p:nvPr/>
        </p:nvSpPr>
        <p:spPr>
          <a:xfrm>
            <a:off x="0" y="0"/>
            <a:ext cx="12192000" cy="6858000"/>
          </a:xfrm>
          <a:prstGeom prst="rect">
            <a:avLst/>
          </a:prstGeom>
          <a:solidFill>
            <a:schemeClr val="accent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806196" y="5248656"/>
            <a:ext cx="10579608" cy="896112"/>
          </a:xfrm>
        </p:spPr>
        <p:txBody>
          <a:bodyPr vert="horz" lIns="91440" tIns="45720" rIns="91440" bIns="45720" anchor="ctr">
            <a:normAutofit/>
          </a:bodyPr>
          <a:lstStyle>
            <a:lvl1pPr algn="ctr">
              <a:lnSpc>
                <a:spcPct val="110000"/>
              </a:lnSpc>
              <a:buNone/>
              <a:defRPr sz="2400" cap="all" spc="200" baseline="0">
                <a:solidFill>
                  <a:schemeClr val="accent4">
                    <a:lumMod val="75000"/>
                  </a:schemeClr>
                </a:solidFill>
                <a:latin typeface="+mn-lt"/>
                <a:ea typeface="+mn-lt"/>
                <a:cs typeface="+mn-lt"/>
              </a:defRPr>
            </a:lvl1pPr>
          </a:lstStyle>
          <a:p>
            <a:pPr lvl="0">
              <a:buNone/>
            </a:pPr>
            <a:r>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idx="13" hasCustomPrompt="1"/>
          </p:nvPr>
        </p:nvSpPr>
        <p:spPr>
          <a:xfrm>
            <a:off x="495300" y="603504"/>
            <a:ext cx="11201400" cy="4206240"/>
          </a:xfrm>
        </p:spPr>
        <p:txBody>
          <a:bodyPr vert="horz" lIns="91440" tIns="45720" rIns="91440" bIns="45720" anchor="b">
            <a:normAutofit/>
          </a:bodyPr>
          <a:lstStyle>
            <a:lvl1pPr marL="0" indent="0" algn="ctr">
              <a:lnSpc>
                <a:spcPct val="90000"/>
              </a:lnSpc>
              <a:spcBef>
                <a:spcPts val="0"/>
              </a:spcBef>
              <a:buNone/>
              <a:defRPr sz="27800">
                <a:solidFill>
                  <a:schemeClr val="accent4">
                    <a:lumMod val="75000"/>
                  </a:schemeClr>
                </a:solidFill>
                <a:latin typeface="+mj-lt"/>
                <a:ea typeface="+mj-lt"/>
                <a:cs typeface="+mj-lt"/>
              </a:defRPr>
            </a:lvl1pPr>
          </a:lstStyle>
          <a:p>
            <a:pPr lvl="0">
              <a:buNone/>
            </a:pPr>
            <a:r>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idx="11"/>
          </p:nvPr>
        </p:nvSpPr>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idx="10"/>
          </p:nvPr>
        </p:nvSpPr>
        <p:spPr/>
        <p:txBody>
          <a:bodyPr/>
          <a:lstStyle>
            <a:lvl1pPr>
              <a:buNone/>
              <a:defRPr>
                <a:solidFill>
                  <a:schemeClr val="tx2"/>
                </a:solidFill>
              </a:defRPr>
            </a:lvl1pPr>
          </a:lstStyle>
          <a:p>
            <a:fld id="{357BF1D3-2990-4429-A9CB-0765BDF1B23D}" type="datetime1">
              <a:t>9/22/2026</a:t>
            </a:fld>
            <a:endParaRP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6" name="Straight Connector 5">
            <a:extLst>
              <a:ext uri="{FF2B5EF4-FFF2-40B4-BE49-F238E27FC236}">
                <a16:creationId xmlns:a16="http://schemas.microsoft.com/office/drawing/2014/main" id="{EA5C9460-D734-463F-8B80-806F87725EDB}"/>
              </a:ext>
            </a:extLst>
          </p:cNvPr>
          <p:cNvSpPr>
            <a:spLocks noGrp="1"/>
          </p:cNvSpPr>
          <p:nvPr/>
        </p:nvSpPr>
        <p:spPr>
          <a:xfrm flipH="1">
            <a:off x="0" y="5018669"/>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24234CF3-232C-443A-9A0A-9BC8B83C8702}"/>
              </a:ext>
            </a:extLst>
          </p:cNvPr>
          <p:cNvSpPr>
            <a:spLocks noGrp="1"/>
          </p:cNvSpPr>
          <p:nvPr/>
        </p:nv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DE1DC1-9689-2EE3-E7BA-1B5865E69925}"/>
              </a:ext>
            </a:extLst>
          </p:cNvPr>
          <p:cNvSpPr>
            <a:spLocks noGrp="1"/>
          </p:cNvSpPr>
          <p:nvPr/>
        </p:nvSpPr>
        <p:spPr>
          <a:xfrm>
            <a:off x="0" y="0"/>
            <a:ext cx="12192000" cy="6858000"/>
          </a:xfrm>
          <a:prstGeom prst="rect">
            <a:avLst/>
          </a:prstGeom>
          <a:solidFill>
            <a:schemeClr val="accent2">
              <a:lumMod val="60000"/>
              <a:lumOff val="4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1718209" y="5095152"/>
            <a:ext cx="8755582" cy="1397088"/>
          </a:xfrm>
        </p:spPr>
        <p:txBody>
          <a:bodyPr vert="horz" lIns="91440" tIns="45720" rIns="91440" bIns="45720" anchor="ctr">
            <a:normAutofit/>
          </a:bodyPr>
          <a:lstStyle>
            <a:lvl1pPr algn="ctr">
              <a:lnSpc>
                <a:spcPct val="120000"/>
              </a:lnSpc>
              <a:buNone/>
              <a:defRPr sz="2600" cap="all" spc="100" baseline="0">
                <a:solidFill>
                  <a:schemeClr val="accent4"/>
                </a:solidFill>
                <a:latin typeface="+mn-lt"/>
                <a:ea typeface="+mn-lt"/>
                <a:cs typeface="+mn-lt"/>
              </a:defRPr>
            </a:lvl1pPr>
          </a:lstStyle>
          <a:p>
            <a:pPr lvl="0">
              <a:buNone/>
            </a:pPr>
            <a:r>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idx="13" hasCustomPrompt="1"/>
          </p:nvPr>
        </p:nvSpPr>
        <p:spPr>
          <a:xfrm>
            <a:off x="915924" y="604476"/>
            <a:ext cx="10360152" cy="3886200"/>
          </a:xfrm>
        </p:spPr>
        <p:txBody>
          <a:bodyPr vert="horz" lIns="91440" tIns="45720" rIns="91440" bIns="45720" anchor="b">
            <a:normAutofit/>
          </a:bodyPr>
          <a:lstStyle>
            <a:lvl1pPr marL="0" indent="0" algn="ctr">
              <a:lnSpc>
                <a:spcPct val="90000"/>
              </a:lnSpc>
              <a:spcBef>
                <a:spcPts val="0"/>
              </a:spcBef>
              <a:buNone/>
              <a:defRPr sz="26000">
                <a:solidFill>
                  <a:schemeClr val="accent4"/>
                </a:solidFill>
                <a:latin typeface="+mj-lt"/>
                <a:ea typeface="+mj-lt"/>
                <a:cs typeface="+mj-lt"/>
              </a:defRPr>
            </a:lvl1pPr>
          </a:lstStyle>
          <a:p>
            <a:pPr lvl="0">
              <a:buNone/>
            </a:pPr>
            <a:r>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idx="11"/>
          </p:nvPr>
        </p:nvSpPr>
        <p:spPr>
          <a:xfrm>
            <a:off x="640080" y="6445997"/>
            <a:ext cx="3949302" cy="365125"/>
          </a:xfrm>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idx="10"/>
          </p:nvPr>
        </p:nvSpPr>
        <p:spPr/>
        <p:txBody>
          <a:bodyPr/>
          <a:lstStyle>
            <a:lvl1pPr>
              <a:buNone/>
              <a:defRPr>
                <a:solidFill>
                  <a:schemeClr val="tx2"/>
                </a:solidFill>
              </a:defRPr>
            </a:lvl1pPr>
          </a:lstStyle>
          <a:p>
            <a:fld id="{BE99BABC-AD7D-4A6D-A89B-3BB2921A5531}" type="datetime1">
              <a:t>9/22/2026</a:t>
            </a:fld>
            <a:endParaRP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9" name="Straight Connector 8">
            <a:extLst>
              <a:ext uri="{FF2B5EF4-FFF2-40B4-BE49-F238E27FC236}">
                <a16:creationId xmlns:a16="http://schemas.microsoft.com/office/drawing/2014/main" id="{00E963E5-A29C-4B2A-8ED3-F53F91921C1B}"/>
              </a:ext>
            </a:extLst>
          </p:cNvPr>
          <p:cNvSpPr>
            <a:spLocks noGrp="1"/>
          </p:cNvSpPr>
          <p:nvPr/>
        </p:nvSpPr>
        <p:spPr>
          <a:xfrm flipH="1">
            <a:off x="0" y="4800185"/>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9182EB1A-126E-4269-B662-14E9F594EAEF}"/>
              </a:ext>
            </a:extLst>
          </p:cNvPr>
          <p:cNvSpPr>
            <a:spLocks noGrp="1"/>
          </p:cNvSpPr>
          <p:nvPr/>
        </p:nvSpPr>
        <p:spPr>
          <a:xfrm>
            <a:off x="4572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sp>
      <p:sp>
        <p:nvSpPr>
          <p:cNvPr id="11" name="Straight Connector 10">
            <a:extLst>
              <a:ext uri="{FF2B5EF4-FFF2-40B4-BE49-F238E27FC236}">
                <a16:creationId xmlns:a16="http://schemas.microsoft.com/office/drawing/2014/main" id="{87C53930-4E5A-4019-9BF9-F23C666A2261}"/>
              </a:ext>
            </a:extLst>
          </p:cNvPr>
          <p:cNvSpPr>
            <a:spLocks noGrp="1"/>
          </p:cNvSpPr>
          <p:nvPr/>
        </p:nvSpPr>
        <p:spPr>
          <a:xfrm>
            <a:off x="117348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 Large 4">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F5F8892-F2ED-BFCA-E7AB-85D6D27E4996}"/>
              </a:ext>
            </a:extLst>
          </p:cNvPr>
          <p:cNvSpPr>
            <a:spLocks noGrp="1"/>
          </p:cNvSpPr>
          <p:nvPr/>
        </p:nvSpPr>
        <p:spPr>
          <a:xfrm>
            <a:off x="0" y="0"/>
            <a:ext cx="12192000" cy="6858000"/>
          </a:xfrm>
          <a:prstGeom prst="rect">
            <a:avLst/>
          </a:prstGeom>
          <a:solidFill>
            <a:schemeClr val="accent2">
              <a:lumMod val="60000"/>
              <a:lumOff val="4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57200" y="4809744"/>
            <a:ext cx="10817352" cy="1325880"/>
          </a:xfrm>
        </p:spPr>
        <p:txBody>
          <a:bodyPr vert="horz" lIns="91440" tIns="45720" rIns="91440" bIns="45720" anchor="ctr">
            <a:normAutofit/>
          </a:bodyPr>
          <a:lstStyle>
            <a:lvl1pPr>
              <a:lnSpc>
                <a:spcPct val="120000"/>
              </a:lnSpc>
              <a:buNone/>
              <a:defRPr sz="2400" cap="all" spc="200" baseline="0">
                <a:solidFill>
                  <a:schemeClr val="tx2">
                    <a:alpha val="90000"/>
                  </a:schemeClr>
                </a:solidFill>
                <a:latin typeface="+mn-lt"/>
                <a:ea typeface="+mn-lt"/>
                <a:cs typeface="+mn-lt"/>
              </a:defRPr>
            </a:lvl1pPr>
          </a:lstStyle>
          <a:p>
            <a:pPr lvl="0">
              <a:buNone/>
            </a:pPr>
            <a:r>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idx="13" hasCustomPrompt="1"/>
          </p:nvPr>
        </p:nvSpPr>
        <p:spPr>
          <a:xfrm>
            <a:off x="457200" y="603504"/>
            <a:ext cx="10817352" cy="3886200"/>
          </a:xfrm>
        </p:spPr>
        <p:txBody>
          <a:bodyPr vert="horz" lIns="91440" tIns="45720" rIns="91440" bIns="45720" anchor="b">
            <a:normAutofit/>
          </a:bodyPr>
          <a:lstStyle>
            <a:lvl1pPr marL="0" indent="0">
              <a:lnSpc>
                <a:spcPct val="90000"/>
              </a:lnSpc>
              <a:buNone/>
              <a:defRPr sz="26000">
                <a:solidFill>
                  <a:schemeClr val="accent4"/>
                </a:solidFill>
                <a:latin typeface="+mj-lt"/>
                <a:ea typeface="+mj-lt"/>
                <a:cs typeface="+mj-lt"/>
              </a:defRPr>
            </a:lvl1pPr>
          </a:lstStyle>
          <a:p>
            <a:pPr lvl="0">
              <a:buNone/>
            </a:pPr>
            <a:r>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idx="11"/>
          </p:nvPr>
        </p:nvSpPr>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idx="10"/>
          </p:nvPr>
        </p:nvSpPr>
        <p:spPr/>
        <p:txBody>
          <a:bodyPr/>
          <a:lstStyle>
            <a:lvl1pPr>
              <a:buNone/>
              <a:defRPr>
                <a:solidFill>
                  <a:schemeClr val="tx2"/>
                </a:solidFill>
              </a:defRPr>
            </a:lvl1pPr>
          </a:lstStyle>
          <a:p>
            <a:fld id="{651FE32A-A87D-4DC3-874C-FBD040896932}" type="datetime1">
              <a:t>9/22/2026</a:t>
            </a:fld>
            <a:endParaRP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6" name="Straight Connector 5">
            <a:extLst>
              <a:ext uri="{FF2B5EF4-FFF2-40B4-BE49-F238E27FC236}">
                <a16:creationId xmlns:a16="http://schemas.microsoft.com/office/drawing/2014/main" id="{D347AE39-4701-41A6-BC53-641BA2446AA3}"/>
              </a:ext>
            </a:extLst>
          </p:cNvPr>
          <p:cNvSpPr>
            <a:spLocks noGrp="1"/>
          </p:cNvSpPr>
          <p:nvPr/>
        </p:nvSpPr>
        <p:spPr>
          <a:xfrm flipH="1">
            <a:off x="0" y="4567063"/>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A0D96E99-9278-4336-8D9A-539BD36A2DC4}"/>
              </a:ext>
            </a:extLst>
          </p:cNvPr>
          <p:cNvSpPr>
            <a:spLocks noGrp="1"/>
          </p:cNvSpPr>
          <p:nvPr/>
        </p:nv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sp>
      <p:sp>
        <p:nvSpPr>
          <p:cNvPr id="12" name="Straight Connector 11">
            <a:extLst>
              <a:ext uri="{FF2B5EF4-FFF2-40B4-BE49-F238E27FC236}">
                <a16:creationId xmlns:a16="http://schemas.microsoft.com/office/drawing/2014/main" id="{76886AB4-A2B6-428D-B854-FF1A41D42D5C}"/>
              </a:ext>
            </a:extLst>
          </p:cNvPr>
          <p:cNvSpPr>
            <a:spLocks noGrp="1"/>
          </p:cNvSpPr>
          <p:nvPr/>
        </p:nvSpPr>
        <p:spPr>
          <a:xfrm>
            <a:off x="117348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FB4D75-C478-D736-9A5A-B64DEA241030}"/>
              </a:ext>
            </a:extLst>
          </p:cNvPr>
          <p:cNvSpPr>
            <a:spLocks noGrp="1"/>
          </p:cNvSpPr>
          <p:nvPr/>
        </p:nvSpPr>
        <p:spPr>
          <a:xfrm>
            <a:off x="0" y="0"/>
            <a:ext cx="12192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buNone/>
              <a:defRPr>
                <a:solidFill>
                  <a:schemeClr val="bg2"/>
                </a:solidFill>
              </a:defRPr>
            </a:lvl1pPr>
          </a:lstStyle>
          <a:p>
            <a:r>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idx="13" hasCustomPrompt="1"/>
          </p:nvPr>
        </p:nvSpPr>
        <p:spPr>
          <a:xfrm>
            <a:off x="1693103" y="1493520"/>
            <a:ext cx="8805794" cy="3911600"/>
          </a:xfrm>
        </p:spPr>
        <p:txBody>
          <a:bodyPr anchor="ctr">
            <a:normAutofit/>
          </a:bodyPr>
          <a:lstStyle>
            <a:lvl1pPr marL="0" indent="0" algn="ctr">
              <a:lnSpc>
                <a:spcPct val="110000"/>
              </a:lnSpc>
              <a:buNone/>
              <a:defRPr sz="5400" b="0">
                <a:solidFill>
                  <a:schemeClr val="tx2"/>
                </a:solidFill>
                <a:latin typeface="+mj-lt"/>
                <a:ea typeface="+mj-lt"/>
                <a:cs typeface="+mj-lt"/>
              </a:defRPr>
            </a:lvl1pPr>
            <a:lvl2pPr marL="228600" indent="0" algn="ctr">
              <a:lnSpc>
                <a:spcPct val="110000"/>
              </a:lnSpc>
              <a:buNone/>
              <a:defRPr sz="4800" b="0">
                <a:solidFill>
                  <a:schemeClr val="tx2"/>
                </a:solidFill>
                <a:latin typeface="+mj-lt"/>
                <a:ea typeface="+mj-lt"/>
                <a:cs typeface="+mj-lt"/>
              </a:defRPr>
            </a:lvl2pPr>
            <a:lvl3pPr marL="457200" indent="0" algn="ctr">
              <a:lnSpc>
                <a:spcPct val="110000"/>
              </a:lnSpc>
              <a:buNone/>
              <a:defRPr sz="4400" b="0">
                <a:solidFill>
                  <a:schemeClr val="tx2"/>
                </a:solidFill>
                <a:latin typeface="+mj-lt"/>
                <a:ea typeface="+mj-lt"/>
                <a:cs typeface="+mj-lt"/>
              </a:defRPr>
            </a:lvl3pPr>
            <a:lvl4pPr marL="685800" indent="0" algn="ctr">
              <a:lnSpc>
                <a:spcPct val="110000"/>
              </a:lnSpc>
              <a:buNone/>
              <a:defRPr sz="4000" b="0">
                <a:solidFill>
                  <a:schemeClr val="tx2"/>
                </a:solidFill>
                <a:latin typeface="+mj-lt"/>
                <a:ea typeface="+mj-lt"/>
                <a:cs typeface="+mj-lt"/>
              </a:defRPr>
            </a:lvl4pPr>
            <a:lvl5pPr marL="914400" indent="0" algn="ctr">
              <a:lnSpc>
                <a:spcPct val="110000"/>
              </a:lnSpc>
              <a:buNone/>
              <a:defRPr sz="3600" b="0">
                <a:solidFill>
                  <a:schemeClr val="tx2"/>
                </a:solidFill>
                <a:latin typeface="+mj-lt"/>
                <a:ea typeface="+mj-lt"/>
                <a:cs typeface="+mj-lt"/>
              </a:defRPr>
            </a:lvl5pPr>
          </a:lstStyle>
          <a:p>
            <a:pPr lvl="0">
              <a:buNone/>
            </a:pPr>
            <a:r>
              <a:t>Click to edit Statement</a:t>
            </a:r>
          </a:p>
          <a:p>
            <a:pPr lvl="1">
              <a:buNone/>
            </a:pPr>
            <a:r>
              <a:t>Second level</a:t>
            </a:r>
          </a:p>
          <a:p>
            <a:pPr lvl="2">
              <a:buNone/>
            </a:pPr>
            <a:r>
              <a:t>Third level</a:t>
            </a:r>
          </a:p>
          <a:p>
            <a:pPr lvl="3">
              <a:buNone/>
            </a:pPr>
            <a:r>
              <a:t>Fourth level</a:t>
            </a:r>
          </a:p>
          <a:p>
            <a:pPr lvl="4">
              <a:buNone/>
            </a:pPr>
            <a:r>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idx="11"/>
          </p:nvPr>
        </p:nvSpPr>
        <p:spPr>
          <a:xfrm>
            <a:off x="640080" y="6445997"/>
            <a:ext cx="3949302" cy="365125"/>
          </a:xfrm>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idx="10"/>
          </p:nvPr>
        </p:nvSpPr>
        <p:spPr/>
        <p:txBody>
          <a:bodyPr/>
          <a:lstStyle>
            <a:lvl1pPr>
              <a:buNone/>
              <a:defRPr>
                <a:solidFill>
                  <a:schemeClr val="tx2"/>
                </a:solidFill>
              </a:defRPr>
            </a:lvl1pPr>
          </a:lstStyle>
          <a:p>
            <a:fld id="{E036278C-3666-418F-8843-DFD38DB3098D}" type="datetime1">
              <a:t>9/22/2026</a:t>
            </a:fld>
            <a:endParaRP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9" name="Straight Connector 8">
            <a:extLst>
              <a:ext uri="{FF2B5EF4-FFF2-40B4-BE49-F238E27FC236}">
                <a16:creationId xmlns:a16="http://schemas.microsoft.com/office/drawing/2014/main" id="{4EECCC4B-ABAB-48AD-9CF6-C0870D296322}"/>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429B0915-CA9B-4F50-A9BC-34FF83A32B95}"/>
              </a:ext>
            </a:extLst>
          </p:cNvPr>
          <p:cNvSpPr>
            <a:spLocks noGrp="1"/>
          </p:cNvSpPr>
          <p:nvPr/>
        </p:nv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1" name="Straight Connector 10">
            <a:extLst>
              <a:ext uri="{FF2B5EF4-FFF2-40B4-BE49-F238E27FC236}">
                <a16:creationId xmlns:a16="http://schemas.microsoft.com/office/drawing/2014/main" id="{FC37D1E4-DB15-4917-A704-355AA0ACECAE}"/>
              </a:ext>
            </a:extLst>
          </p:cNvPr>
          <p:cNvSpPr>
            <a:spLocks noGrp="1"/>
          </p:cNvSpPr>
          <p:nvPr/>
        </p:nv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2" name="Straight Connector 11">
            <a:extLst>
              <a:ext uri="{FF2B5EF4-FFF2-40B4-BE49-F238E27FC236}">
                <a16:creationId xmlns:a16="http://schemas.microsoft.com/office/drawing/2014/main" id="{136BD1E4-2CAA-4A90-983D-F24907143712}"/>
              </a:ext>
            </a:extLst>
          </p:cNvPr>
          <p:cNvSpPr>
            <a:spLocks noGrp="1"/>
          </p:cNvSpPr>
          <p:nvPr/>
        </p:nv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Statement 2">
    <p:bg>
      <p:bgRef idx="1001">
        <a:schemeClr val="bg2"/>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FC0D0B-DA30-766C-173E-0170DEC1DFE7}"/>
              </a:ext>
            </a:extLst>
          </p:cNvPr>
          <p:cNvSpPr>
            <a:spLocks noGrp="1"/>
          </p:cNvSpPr>
          <p:nvPr/>
        </p:nvSpPr>
        <p:spPr>
          <a:xfrm>
            <a:off x="0" y="0"/>
            <a:ext cx="12192000" cy="6858000"/>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buNone/>
              <a:defRPr>
                <a:solidFill>
                  <a:schemeClr val="bg2"/>
                </a:solidFill>
              </a:defRPr>
            </a:lvl1pPr>
          </a:lstStyle>
          <a:p>
            <a:r>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idx="13" hasCustomPrompt="1"/>
          </p:nvPr>
        </p:nvSpPr>
        <p:spPr>
          <a:xfrm>
            <a:off x="1450676" y="1069677"/>
            <a:ext cx="9290649" cy="4744528"/>
          </a:xfrm>
        </p:spPr>
        <p:txBody>
          <a:bodyPr anchor="ctr">
            <a:normAutofit/>
          </a:bodyPr>
          <a:lstStyle>
            <a:lvl1pPr marL="0" indent="0" algn="ctr">
              <a:lnSpc>
                <a:spcPct val="120000"/>
              </a:lnSpc>
              <a:buNone/>
              <a:defRPr sz="4000" b="0" cap="all" spc="260" baseline="0">
                <a:solidFill>
                  <a:schemeClr val="tx2"/>
                </a:solidFill>
              </a:defRPr>
            </a:lvl1pPr>
            <a:lvl2pPr marL="228600" indent="0" algn="ctr">
              <a:lnSpc>
                <a:spcPct val="120000"/>
              </a:lnSpc>
              <a:buNone/>
              <a:defRPr sz="4000" b="0" cap="all" spc="260" baseline="0">
                <a:solidFill>
                  <a:schemeClr val="tx2"/>
                </a:solidFill>
              </a:defRPr>
            </a:lvl2pPr>
            <a:lvl3pPr marL="457200" indent="0" algn="ctr">
              <a:lnSpc>
                <a:spcPct val="120000"/>
              </a:lnSpc>
              <a:buNone/>
              <a:defRPr sz="4000" b="0" cap="all" spc="260" baseline="0">
                <a:solidFill>
                  <a:schemeClr val="tx2"/>
                </a:solidFill>
              </a:defRPr>
            </a:lvl3pPr>
            <a:lvl4pPr marL="685800" indent="0" algn="ctr">
              <a:lnSpc>
                <a:spcPct val="120000"/>
              </a:lnSpc>
              <a:buNone/>
              <a:defRPr sz="4000" b="0" cap="all" spc="260" baseline="0">
                <a:solidFill>
                  <a:schemeClr val="tx2"/>
                </a:solidFill>
              </a:defRPr>
            </a:lvl4pPr>
            <a:lvl5pPr marL="914400" indent="0" algn="ctr">
              <a:lnSpc>
                <a:spcPct val="120000"/>
              </a:lnSpc>
              <a:buNone/>
              <a:defRPr sz="4000" b="0" cap="all" spc="260" baseline="0">
                <a:solidFill>
                  <a:schemeClr val="tx2"/>
                </a:solidFill>
              </a:defRPr>
            </a:lvl5pPr>
          </a:lstStyle>
          <a:p>
            <a:pPr lvl="0">
              <a:buNone/>
            </a:pPr>
            <a:r>
              <a:t>Click to edit Statement</a:t>
            </a:r>
          </a:p>
          <a:p>
            <a:pPr lvl="1">
              <a:buNone/>
            </a:pPr>
            <a:r>
              <a:t>Second level</a:t>
            </a:r>
          </a:p>
          <a:p>
            <a:pPr lvl="2">
              <a:buNone/>
            </a:pPr>
            <a:r>
              <a:t>Third level</a:t>
            </a:r>
          </a:p>
          <a:p>
            <a:pPr lvl="3">
              <a:buNone/>
            </a:pPr>
            <a:r>
              <a:t>Fourth level</a:t>
            </a:r>
          </a:p>
          <a:p>
            <a:pPr lvl="4">
              <a:buNone/>
            </a:pPr>
            <a:r>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idx="11"/>
          </p:nvPr>
        </p:nvSpPr>
        <p:spPr>
          <a:xfrm>
            <a:off x="640080" y="6445997"/>
            <a:ext cx="3949302" cy="365125"/>
          </a:xfrm>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idx="10"/>
          </p:nvPr>
        </p:nvSpPr>
        <p:spPr/>
        <p:txBody>
          <a:bodyPr/>
          <a:lstStyle>
            <a:lvl1pPr>
              <a:buNone/>
              <a:defRPr>
                <a:solidFill>
                  <a:schemeClr val="tx2"/>
                </a:solidFill>
              </a:defRPr>
            </a:lvl1pPr>
          </a:lstStyle>
          <a:p>
            <a:fld id="{4E50C56A-CD5D-4BFA-97E5-381E40BD37FE}" type="datetime1">
              <a:t>9/22/2026</a:t>
            </a:fld>
            <a:endParaRP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6" name="Straight Connector 5">
            <a:extLst>
              <a:ext uri="{FF2B5EF4-FFF2-40B4-BE49-F238E27FC236}">
                <a16:creationId xmlns:a16="http://schemas.microsoft.com/office/drawing/2014/main" id="{D1350DC0-521B-49B9-A5E9-2BEAED94C91E}"/>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81A753B4-B557-4DBF-AA89-DE93D0A983BC}"/>
              </a:ext>
            </a:extLst>
          </p:cNvPr>
          <p:cNvSpPr>
            <a:spLocks noGrp="1"/>
          </p:cNvSpPr>
          <p:nvPr/>
        </p:nv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945C6830-07F2-41BE-BBA1-43216C78C4E5}"/>
              </a:ext>
            </a:extLst>
          </p:cNvPr>
          <p:cNvSpPr>
            <a:spLocks noGrp="1"/>
          </p:cNvSpPr>
          <p:nvPr/>
        </p:nv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B0266F48-88FE-46F5-BB57-0203992009A5}"/>
              </a:ext>
            </a:extLst>
          </p:cNvPr>
          <p:cNvSpPr>
            <a:spLocks noGrp="1"/>
          </p:cNvSpPr>
          <p:nvPr/>
        </p:nv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4B8B42-1FAE-0461-C13E-F2663EC89061}"/>
              </a:ext>
            </a:extLst>
          </p:cNvPr>
          <p:cNvSpPr>
            <a:spLocks noGrp="1"/>
          </p:cNvSpPr>
          <p:nvPr/>
        </p:nvSpPr>
        <p:spPr>
          <a:xfrm>
            <a:off x="0" y="0"/>
            <a:ext cx="12192000" cy="6858000"/>
          </a:xfrm>
          <a:prstGeom prst="rect">
            <a:avLst/>
          </a:prstGeom>
          <a:solidFill>
            <a:schemeClr val="accent5">
              <a:lumMod val="40000"/>
              <a:lumOff val="60000"/>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idx="13" hasCustomPrompt="1"/>
          </p:nvPr>
        </p:nvSpPr>
        <p:spPr>
          <a:xfrm>
            <a:off x="1693103" y="1493520"/>
            <a:ext cx="8805794" cy="3911600"/>
          </a:xfrm>
        </p:spPr>
        <p:txBody>
          <a:bodyPr anchor="ctr">
            <a:normAutofit/>
          </a:bodyPr>
          <a:lstStyle>
            <a:lvl1pPr marL="0" indent="0" algn="ctr">
              <a:lnSpc>
                <a:spcPct val="110000"/>
              </a:lnSpc>
              <a:buNone/>
              <a:defRPr sz="5400" b="0">
                <a:solidFill>
                  <a:schemeClr val="tx2">
                    <a:alpha val="90000"/>
                  </a:schemeClr>
                </a:solidFill>
                <a:latin typeface="+mj-lt"/>
                <a:ea typeface="+mj-lt"/>
                <a:cs typeface="+mj-lt"/>
              </a:defRPr>
            </a:lvl1pPr>
            <a:lvl2pPr marL="228600" indent="0" algn="ctr">
              <a:lnSpc>
                <a:spcPct val="110000"/>
              </a:lnSpc>
              <a:buNone/>
              <a:defRPr sz="4800" b="0">
                <a:solidFill>
                  <a:schemeClr val="tx2">
                    <a:alpha val="90000"/>
                  </a:schemeClr>
                </a:solidFill>
                <a:latin typeface="+mj-lt"/>
                <a:ea typeface="+mj-lt"/>
                <a:cs typeface="+mj-lt"/>
              </a:defRPr>
            </a:lvl2pPr>
            <a:lvl3pPr marL="457200" indent="0" algn="ctr">
              <a:lnSpc>
                <a:spcPct val="110000"/>
              </a:lnSpc>
              <a:buNone/>
              <a:defRPr sz="4400" b="0">
                <a:solidFill>
                  <a:schemeClr val="tx2">
                    <a:alpha val="90000"/>
                  </a:schemeClr>
                </a:solidFill>
                <a:latin typeface="+mj-lt"/>
                <a:ea typeface="+mj-lt"/>
                <a:cs typeface="+mj-lt"/>
              </a:defRPr>
            </a:lvl3pPr>
            <a:lvl4pPr marL="685800" indent="0" algn="ctr">
              <a:lnSpc>
                <a:spcPct val="110000"/>
              </a:lnSpc>
              <a:buNone/>
              <a:defRPr sz="4000" b="0">
                <a:solidFill>
                  <a:schemeClr val="tx2">
                    <a:alpha val="90000"/>
                  </a:schemeClr>
                </a:solidFill>
                <a:latin typeface="+mj-lt"/>
                <a:ea typeface="+mj-lt"/>
                <a:cs typeface="+mj-lt"/>
              </a:defRPr>
            </a:lvl4pPr>
            <a:lvl5pPr marL="914400" indent="0" algn="ctr">
              <a:lnSpc>
                <a:spcPct val="110000"/>
              </a:lnSpc>
              <a:buNone/>
              <a:defRPr sz="3600" b="0">
                <a:solidFill>
                  <a:schemeClr val="tx2">
                    <a:alpha val="90000"/>
                  </a:schemeClr>
                </a:solidFill>
                <a:latin typeface="+mj-lt"/>
                <a:ea typeface="+mj-lt"/>
                <a:cs typeface="+mj-lt"/>
              </a:defRPr>
            </a:lvl5pPr>
          </a:lstStyle>
          <a:p>
            <a:pPr lvl="0">
              <a:buNone/>
            </a:pPr>
            <a:r>
              <a:t>Click to edit Statement</a:t>
            </a:r>
          </a:p>
          <a:p>
            <a:pPr lvl="1">
              <a:buNone/>
            </a:pPr>
            <a:r>
              <a:t>Second level</a:t>
            </a:r>
          </a:p>
          <a:p>
            <a:pPr lvl="2">
              <a:buNone/>
            </a:pPr>
            <a:r>
              <a:t>Third level</a:t>
            </a:r>
          </a:p>
          <a:p>
            <a:pPr lvl="3">
              <a:buNone/>
            </a:pPr>
            <a:r>
              <a:t>Fourth level</a:t>
            </a:r>
          </a:p>
          <a:p>
            <a:pPr lvl="4">
              <a:buNone/>
            </a:pPr>
            <a:r>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idx="11"/>
          </p:nvPr>
        </p:nvSpPr>
        <p:spPr>
          <a:xfrm>
            <a:off x="640080" y="6445997"/>
            <a:ext cx="3949302" cy="365125"/>
          </a:xfrm>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idx="10"/>
          </p:nvPr>
        </p:nvSpPr>
        <p:spPr/>
        <p:txBody>
          <a:bodyPr/>
          <a:lstStyle>
            <a:lvl1pPr>
              <a:buNone/>
              <a:defRPr>
                <a:solidFill>
                  <a:schemeClr val="tx2"/>
                </a:solidFill>
              </a:defRPr>
            </a:lvl1pPr>
          </a:lstStyle>
          <a:p>
            <a:fld id="{DBF456FA-CA72-4459-B86B-03B2C85DD46A}" type="datetime1">
              <a:t>9/22/2026</a:t>
            </a:fld>
            <a:endParaRP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9" name="Straight Connector 8">
            <a:extLst>
              <a:ext uri="{FF2B5EF4-FFF2-40B4-BE49-F238E27FC236}">
                <a16:creationId xmlns:a16="http://schemas.microsoft.com/office/drawing/2014/main" id="{38A974C0-8ED0-4C47-A85C-DC0B74FC4D00}"/>
              </a:ext>
            </a:extLst>
          </p:cNvPr>
          <p:cNvSpPr>
            <a:spLocks noGrp="1"/>
          </p:cNvSpPr>
          <p:nvPr/>
        </p:nvSpPr>
        <p:spPr>
          <a:xfrm flipH="1">
            <a:off x="0" y="6398068"/>
            <a:ext cx="12192000" cy="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484D348B-B86A-4AF9-80C0-2F15571E6B07}"/>
              </a:ext>
            </a:extLst>
          </p:cNvPr>
          <p:cNvSpPr>
            <a:spLocks noGrp="1"/>
          </p:cNvSpPr>
          <p:nvPr/>
        </p:nvSpPr>
        <p:spPr>
          <a:xfrm>
            <a:off x="457200" y="0"/>
            <a:ext cx="0" cy="685800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sp>
      <p:sp>
        <p:nvSpPr>
          <p:cNvPr id="11" name="Straight Connector 10">
            <a:extLst>
              <a:ext uri="{FF2B5EF4-FFF2-40B4-BE49-F238E27FC236}">
                <a16:creationId xmlns:a16="http://schemas.microsoft.com/office/drawing/2014/main" id="{4D867AB9-416B-409A-BBBE-9DF17EF27294}"/>
              </a:ext>
            </a:extLst>
          </p:cNvPr>
          <p:cNvSpPr>
            <a:spLocks noGrp="1"/>
          </p:cNvSpPr>
          <p:nvPr/>
        </p:nvSpPr>
        <p:spPr>
          <a:xfrm flipH="1">
            <a:off x="0" y="459932"/>
            <a:ext cx="12192000" cy="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sp>
      <p:sp>
        <p:nvSpPr>
          <p:cNvPr id="12" name="Straight Connector 11">
            <a:extLst>
              <a:ext uri="{FF2B5EF4-FFF2-40B4-BE49-F238E27FC236}">
                <a16:creationId xmlns:a16="http://schemas.microsoft.com/office/drawing/2014/main" id="{8B6CB8DC-FEE0-4CB2-95F0-BFC37BFF025C}"/>
              </a:ext>
            </a:extLst>
          </p:cNvPr>
          <p:cNvSpPr>
            <a:spLocks noGrp="1"/>
          </p:cNvSpPr>
          <p:nvPr/>
        </p:nvSpPr>
        <p:spPr>
          <a:xfrm>
            <a:off x="11734800" y="0"/>
            <a:ext cx="0" cy="685800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4">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AF5849-739D-C101-47C3-B7745B65C36B}"/>
              </a:ext>
            </a:extLst>
          </p:cNvPr>
          <p:cNvSpPr>
            <a:spLocks noGrp="1"/>
          </p:cNvSpPr>
          <p:nvPr/>
        </p:nvSpPr>
        <p:spPr>
          <a:xfrm>
            <a:off x="0" y="0"/>
            <a:ext cx="12192000" cy="6858000"/>
          </a:xfrm>
          <a:prstGeom prst="rect">
            <a:avLst/>
          </a:prstGeom>
          <a:solidFill>
            <a:schemeClr val="accent5">
              <a:lumMod val="40000"/>
              <a:lumOff val="60000"/>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idx="13" hasCustomPrompt="1"/>
          </p:nvPr>
        </p:nvSpPr>
        <p:spPr>
          <a:xfrm>
            <a:off x="457201" y="726618"/>
            <a:ext cx="9057452" cy="3959677"/>
          </a:xfrm>
        </p:spPr>
        <p:txBody>
          <a:bodyPr anchor="ctr">
            <a:noAutofit/>
          </a:bodyPr>
          <a:lstStyle>
            <a:lvl1pPr marL="0" indent="0">
              <a:lnSpc>
                <a:spcPct val="100000"/>
              </a:lnSpc>
              <a:buNone/>
              <a:defRPr sz="6200" b="0">
                <a:solidFill>
                  <a:schemeClr val="tx2">
                    <a:alpha val="90000"/>
                  </a:schemeClr>
                </a:solidFill>
                <a:latin typeface="+mj-lt"/>
                <a:ea typeface="+mj-lt"/>
                <a:cs typeface="+mj-lt"/>
              </a:defRPr>
            </a:lvl1pPr>
            <a:lvl2pPr marL="228600" indent="0">
              <a:lnSpc>
                <a:spcPct val="100000"/>
              </a:lnSpc>
              <a:buNone/>
              <a:defRPr sz="6200" b="0">
                <a:solidFill>
                  <a:schemeClr val="tx2">
                    <a:alpha val="90000"/>
                  </a:schemeClr>
                </a:solidFill>
                <a:latin typeface="+mj-lt"/>
                <a:ea typeface="+mj-lt"/>
                <a:cs typeface="+mj-lt"/>
              </a:defRPr>
            </a:lvl2pPr>
            <a:lvl3pPr marL="457200" indent="0">
              <a:lnSpc>
                <a:spcPct val="100000"/>
              </a:lnSpc>
              <a:buNone/>
              <a:defRPr sz="6200" b="0">
                <a:solidFill>
                  <a:schemeClr val="tx2">
                    <a:alpha val="90000"/>
                  </a:schemeClr>
                </a:solidFill>
                <a:latin typeface="+mj-lt"/>
                <a:ea typeface="+mj-lt"/>
                <a:cs typeface="+mj-lt"/>
              </a:defRPr>
            </a:lvl3pPr>
            <a:lvl4pPr marL="685800" indent="0">
              <a:lnSpc>
                <a:spcPct val="100000"/>
              </a:lnSpc>
              <a:buNone/>
              <a:defRPr sz="6200" b="0">
                <a:solidFill>
                  <a:schemeClr val="tx2">
                    <a:alpha val="90000"/>
                  </a:schemeClr>
                </a:solidFill>
                <a:latin typeface="+mj-lt"/>
                <a:ea typeface="+mj-lt"/>
                <a:cs typeface="+mj-lt"/>
              </a:defRPr>
            </a:lvl4pPr>
            <a:lvl5pPr marL="914400" indent="0">
              <a:lnSpc>
                <a:spcPct val="100000"/>
              </a:lnSpc>
              <a:buNone/>
              <a:defRPr sz="6200" b="0">
                <a:solidFill>
                  <a:schemeClr val="tx2">
                    <a:alpha val="90000"/>
                  </a:schemeClr>
                </a:solidFill>
                <a:latin typeface="+mj-lt"/>
                <a:ea typeface="+mj-lt"/>
                <a:cs typeface="+mj-lt"/>
              </a:defRPr>
            </a:lvl5pPr>
          </a:lstStyle>
          <a:p>
            <a:pPr lvl="0">
              <a:buNone/>
            </a:pPr>
            <a:r>
              <a:t>Click to edit Statement</a:t>
            </a:r>
          </a:p>
          <a:p>
            <a:pPr lvl="1">
              <a:buNone/>
            </a:pPr>
            <a:r>
              <a:t>Second level</a:t>
            </a:r>
          </a:p>
          <a:p>
            <a:pPr lvl="2">
              <a:buNone/>
            </a:pPr>
            <a:r>
              <a:t>Third level</a:t>
            </a:r>
          </a:p>
          <a:p>
            <a:pPr lvl="3">
              <a:buNone/>
            </a:pPr>
            <a:r>
              <a:t>Fourth level</a:t>
            </a:r>
          </a:p>
          <a:p>
            <a:pPr lvl="4">
              <a:buNone/>
            </a:pPr>
            <a:r>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idx="11"/>
          </p:nvPr>
        </p:nvSpPr>
        <p:spPr>
          <a:xfrm>
            <a:off x="457200" y="6445997"/>
            <a:ext cx="3949302" cy="365125"/>
          </a:xfrm>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idx="10"/>
          </p:nvPr>
        </p:nvSpPr>
        <p:spPr/>
        <p:txBody>
          <a:bodyPr/>
          <a:lstStyle>
            <a:lvl1pPr>
              <a:buNone/>
              <a:defRPr>
                <a:solidFill>
                  <a:schemeClr val="tx2"/>
                </a:solidFill>
              </a:defRPr>
            </a:lvl1pPr>
          </a:lstStyle>
          <a:p>
            <a:fld id="{B3EC1153-D263-4C11-8011-CBFFD9730DCE}" type="datetime1">
              <a:t>9/22/2026</a:t>
            </a:fld>
            <a:endParaRP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6" name="Straight Connector 5">
            <a:extLst>
              <a:ext uri="{FF2B5EF4-FFF2-40B4-BE49-F238E27FC236}">
                <a16:creationId xmlns:a16="http://schemas.microsoft.com/office/drawing/2014/main" id="{5998131C-D01D-4FC8-A961-ECA92B1FBD0F}"/>
              </a:ext>
            </a:extLst>
          </p:cNvPr>
          <p:cNvSpPr>
            <a:spLocks noGrp="1"/>
          </p:cNvSpPr>
          <p:nvPr/>
        </p:nvSpPr>
        <p:spPr>
          <a:xfrm flipH="1">
            <a:off x="0" y="528468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3923351D-0085-4339-8E6A-EF6F21FCD75B}"/>
              </a:ext>
            </a:extLst>
          </p:cNvPr>
          <p:cNvSpPr>
            <a:spLocks noGrp="1"/>
          </p:cNvSpPr>
          <p:nvPr/>
        </p:nvSpPr>
        <p:spPr>
          <a:xfrm>
            <a:off x="10624726"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47DCC75-46A1-9953-9459-89672E9805A8}"/>
              </a:ext>
            </a:extLst>
          </p:cNvPr>
          <p:cNvSpPr>
            <a:spLocks noGrp="1"/>
          </p:cNvSpPr>
          <p:nvPr/>
        </p:nvSpPr>
        <p:spPr>
          <a:xfrm>
            <a:off x="0" y="0"/>
            <a:ext cx="12192000" cy="6858000"/>
          </a:xfrm>
          <a:prstGeom prst="rect">
            <a:avLst/>
          </a:prstGeom>
          <a:solidFill>
            <a:schemeClr val="accent1">
              <a:lumMod val="40000"/>
              <a:lumOff val="6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9199563" cy="653184"/>
          </a:xfrm>
        </p:spPr>
        <p:txBody>
          <a:bodyPr anchor="ctr">
            <a:normAutofit/>
          </a:bodyPr>
          <a:lstStyle>
            <a:lvl1pPr>
              <a:lnSpc>
                <a:spcPct val="120000"/>
              </a:lnSpc>
              <a:buNone/>
              <a:defRPr sz="1800" b="1" cap="all" spc="100" baseline="0">
                <a:solidFill>
                  <a:schemeClr val="accent4">
                    <a:lumMod val="75000"/>
                  </a:schemeClr>
                </a:solidFill>
                <a:latin typeface="+mn-lt"/>
                <a:ea typeface="+mn-lt"/>
                <a:cs typeface="+mn-lt"/>
              </a:defRPr>
            </a:lvl1pPr>
          </a:lstStyle>
          <a:p>
            <a:r>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idx="14" hasCustomPrompt="1"/>
          </p:nvPr>
        </p:nvSpPr>
        <p:spPr>
          <a:xfrm>
            <a:off x="1562100" y="823913"/>
            <a:ext cx="9199563" cy="3614737"/>
          </a:xfrm>
        </p:spPr>
        <p:txBody>
          <a:bodyPr anchor="ctr">
            <a:normAutofit/>
          </a:bodyPr>
          <a:lstStyle>
            <a:lvl1pPr marL="182880" indent="-182880">
              <a:buNone/>
              <a:defRPr sz="4000">
                <a:solidFill>
                  <a:schemeClr val="accent4">
                    <a:lumMod val="75000"/>
                  </a:schemeClr>
                </a:solidFill>
                <a:latin typeface="+mj-lt"/>
                <a:ea typeface="+mj-lt"/>
                <a:cs typeface="+mj-lt"/>
              </a:defRPr>
            </a:lvl1pPr>
          </a:lstStyle>
          <a:p>
            <a:pPr lvl="0">
              <a:buNone/>
            </a:pPr>
            <a:r>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idx="11"/>
          </p:nvPr>
        </p:nvSpPr>
        <p:spPr>
          <a:xfrm>
            <a:off x="685800" y="6445997"/>
            <a:ext cx="3949302" cy="365125"/>
          </a:xfrm>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idx="10"/>
          </p:nvPr>
        </p:nvSpPr>
        <p:spPr/>
        <p:txBody>
          <a:bodyPr/>
          <a:lstStyle>
            <a:lvl1pPr>
              <a:buNone/>
              <a:defRPr>
                <a:solidFill>
                  <a:schemeClr val="tx2"/>
                </a:solidFill>
              </a:defRPr>
            </a:lvl1pPr>
          </a:lstStyle>
          <a:p>
            <a:fld id="{192870C0-88BC-4B78-A088-30393EC7D39C}" type="datetime1">
              <a:t>9/22/2026</a:t>
            </a:fld>
            <a:endParaRP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6" name="Straight Connector 5">
            <a:extLst>
              <a:ext uri="{FF2B5EF4-FFF2-40B4-BE49-F238E27FC236}">
                <a16:creationId xmlns:a16="http://schemas.microsoft.com/office/drawing/2014/main" id="{FC441924-9362-48BF-A5EF-BD9E308F2F98}"/>
              </a:ext>
            </a:extLst>
          </p:cNvPr>
          <p:cNvSpPr>
            <a:spLocks noGrp="1"/>
          </p:cNvSpPr>
          <p:nvPr/>
        </p:nvSpPr>
        <p:spPr>
          <a:xfrm>
            <a:off x="4572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A99F0DE5-2A18-4DAB-B69E-10C5EBE00ACE}"/>
              </a:ext>
            </a:extLst>
          </p:cNvPr>
          <p:cNvSpPr>
            <a:spLocks noGrp="1"/>
          </p:cNvSpPr>
          <p:nvPr/>
        </p:nvSpPr>
        <p:spPr>
          <a:xfrm flipH="1">
            <a:off x="0" y="504372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C0E8326-1507-F48A-851B-53763210D1ED}"/>
              </a:ext>
            </a:extLst>
          </p:cNvPr>
          <p:cNvSpPr>
            <a:spLocks noGrp="1"/>
          </p:cNvSpPr>
          <p:nvPr/>
        </p:nvSpPr>
        <p:spPr>
          <a:xfrm>
            <a:off x="0" y="0"/>
            <a:ext cx="12192000" cy="6858000"/>
          </a:xfrm>
          <a:prstGeom prst="rect">
            <a:avLst/>
          </a:prstGeom>
          <a:solidFill>
            <a:schemeClr val="accent1">
              <a:lumMod val="20000"/>
              <a:lumOff val="8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7900414" cy="653184"/>
          </a:xfrm>
        </p:spPr>
        <p:txBody>
          <a:bodyPr anchor="ctr">
            <a:normAutofit/>
          </a:bodyPr>
          <a:lstStyle>
            <a:lvl1pPr>
              <a:lnSpc>
                <a:spcPct val="120000"/>
              </a:lnSpc>
              <a:buNone/>
              <a:defRPr sz="1800" b="1" cap="all" spc="100" baseline="0">
                <a:solidFill>
                  <a:schemeClr val="accent1"/>
                </a:solidFill>
                <a:latin typeface="+mn-lt"/>
                <a:ea typeface="+mn-lt"/>
                <a:cs typeface="+mn-lt"/>
              </a:defRPr>
            </a:lvl1pPr>
          </a:lstStyle>
          <a:p>
            <a:r>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idx="14" hasCustomPrompt="1"/>
          </p:nvPr>
        </p:nvSpPr>
        <p:spPr>
          <a:xfrm>
            <a:off x="1562100" y="823913"/>
            <a:ext cx="7900416" cy="3614737"/>
          </a:xfrm>
        </p:spPr>
        <p:txBody>
          <a:bodyPr anchor="ctr">
            <a:normAutofit/>
          </a:bodyPr>
          <a:lstStyle>
            <a:lvl1pPr marL="182880" indent="-182880">
              <a:buNone/>
              <a:defRPr sz="4000">
                <a:solidFill>
                  <a:schemeClr val="tx2">
                    <a:alpha val="80000"/>
                  </a:schemeClr>
                </a:solidFill>
                <a:latin typeface="+mj-lt"/>
                <a:ea typeface="+mj-lt"/>
                <a:cs typeface="+mj-lt"/>
              </a:defRPr>
            </a:lvl1pPr>
          </a:lstStyle>
          <a:p>
            <a:pPr lvl="0">
              <a:buNone/>
            </a:pPr>
            <a:r>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idx="11"/>
          </p:nvPr>
        </p:nvSpPr>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idx="10"/>
          </p:nvPr>
        </p:nvSpPr>
        <p:spPr/>
        <p:txBody>
          <a:bodyPr/>
          <a:lstStyle>
            <a:lvl1pPr>
              <a:buNone/>
              <a:defRPr>
                <a:solidFill>
                  <a:schemeClr val="tx2"/>
                </a:solidFill>
              </a:defRPr>
            </a:lvl1pPr>
          </a:lstStyle>
          <a:p>
            <a:fld id="{D49EA2AE-D036-4E26-95AB-9605EDE53986}" type="datetime1">
              <a:t>9/22/2026</a:t>
            </a:fld>
            <a:endParaRP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7" name="Straight Connector 6">
            <a:extLst>
              <a:ext uri="{FF2B5EF4-FFF2-40B4-BE49-F238E27FC236}">
                <a16:creationId xmlns:a16="http://schemas.microsoft.com/office/drawing/2014/main" id="{0949CA64-9976-4B17-A71C-F119819DAB7E}"/>
              </a:ext>
            </a:extLst>
          </p:cNvPr>
          <p:cNvSpPr>
            <a:spLocks noGrp="1"/>
          </p:cNvSpPr>
          <p:nvPr/>
        </p:nvSpPr>
        <p:spPr>
          <a:xfrm flipH="1">
            <a:off x="0" y="504372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CECE6BB7-CE60-4E08-8DB0-A9CBFF2D517F}"/>
              </a:ext>
            </a:extLst>
          </p:cNvPr>
          <p:cNvSpPr>
            <a:spLocks noGrp="1"/>
          </p:cNvSpPr>
          <p:nvPr/>
        </p:nvSpPr>
        <p:spPr>
          <a:xfrm>
            <a:off x="1033707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407D4A-1244-6A47-327B-CDB05AF70268}"/>
              </a:ext>
            </a:extLst>
          </p:cNvPr>
          <p:cNvSpPr>
            <a:spLocks noGrp="1"/>
          </p:cNvSpPr>
          <p:nvPr/>
        </p:nvSpPr>
        <p:spPr>
          <a:xfrm>
            <a:off x="0" y="0"/>
            <a:ext cx="12192000" cy="6858000"/>
          </a:xfrm>
          <a:prstGeom prst="rect">
            <a:avLst/>
          </a:prstGeom>
          <a:solidFill>
            <a:schemeClr val="accent3">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7982709" cy="653184"/>
          </a:xfrm>
        </p:spPr>
        <p:txBody>
          <a:bodyPr anchor="ctr">
            <a:normAutofit/>
          </a:bodyPr>
          <a:lstStyle>
            <a:lvl1pPr>
              <a:lnSpc>
                <a:spcPct val="120000"/>
              </a:lnSpc>
              <a:buNone/>
              <a:defRPr sz="1800" b="1" cap="all" spc="100" baseline="0">
                <a:solidFill>
                  <a:schemeClr val="tx2"/>
                </a:solidFill>
                <a:latin typeface="+mn-lt"/>
                <a:ea typeface="+mn-lt"/>
                <a:cs typeface="+mn-lt"/>
              </a:defRPr>
            </a:lvl1pPr>
          </a:lstStyle>
          <a:p>
            <a:r>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idx="14" hasCustomPrompt="1"/>
          </p:nvPr>
        </p:nvSpPr>
        <p:spPr>
          <a:xfrm>
            <a:off x="1562100" y="823913"/>
            <a:ext cx="7982712" cy="3614737"/>
          </a:xfrm>
        </p:spPr>
        <p:txBody>
          <a:bodyPr anchor="ctr">
            <a:normAutofit/>
          </a:bodyPr>
          <a:lstStyle>
            <a:lvl1pPr marL="182880" indent="-182880">
              <a:buNone/>
              <a:defRPr sz="3600">
                <a:solidFill>
                  <a:schemeClr val="tx2"/>
                </a:solidFill>
                <a:latin typeface="+mj-lt"/>
                <a:ea typeface="+mj-lt"/>
                <a:cs typeface="+mj-lt"/>
              </a:defRPr>
            </a:lvl1pPr>
          </a:lstStyle>
          <a:p>
            <a:pPr lvl="0">
              <a:buNone/>
            </a:pPr>
            <a:r>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idx="11"/>
          </p:nvPr>
        </p:nvSpPr>
        <p:spPr>
          <a:xfrm>
            <a:off x="640080" y="6445997"/>
            <a:ext cx="3949302" cy="365125"/>
          </a:xfrm>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idx="10"/>
          </p:nvPr>
        </p:nvSpPr>
        <p:spPr/>
        <p:txBody>
          <a:bodyPr/>
          <a:lstStyle>
            <a:lvl1pPr>
              <a:buNone/>
              <a:defRPr>
                <a:solidFill>
                  <a:schemeClr val="tx2"/>
                </a:solidFill>
              </a:defRPr>
            </a:lvl1pPr>
          </a:lstStyle>
          <a:p>
            <a:fld id="{2D99B03C-9B9E-4B25-B0F1-2ABF7EE05CC0}" type="datetime1">
              <a:t>9/22/2026</a:t>
            </a:fld>
            <a:endParaRP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6" name="Straight Connector 5">
            <a:extLst>
              <a:ext uri="{FF2B5EF4-FFF2-40B4-BE49-F238E27FC236}">
                <a16:creationId xmlns:a16="http://schemas.microsoft.com/office/drawing/2014/main" id="{CA56DCC7-31FF-478A-91AC-82490E2ACA63}"/>
              </a:ext>
            </a:extLst>
          </p:cNvPr>
          <p:cNvSpPr>
            <a:spLocks noGrp="1"/>
          </p:cNvSpPr>
          <p:nvPr/>
        </p:nv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2E82A04D-2A47-4171-B061-444EFC8B9D0D}"/>
              </a:ext>
            </a:extLst>
          </p:cNvPr>
          <p:cNvSpPr>
            <a:spLocks noGrp="1"/>
          </p:cNvSpPr>
          <p:nvPr/>
        </p:nvSpPr>
        <p:spPr>
          <a:xfrm flipH="1">
            <a:off x="0" y="504372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1" name="Straight Connector 10">
            <a:extLst>
              <a:ext uri="{FF2B5EF4-FFF2-40B4-BE49-F238E27FC236}">
                <a16:creationId xmlns:a16="http://schemas.microsoft.com/office/drawing/2014/main" id="{B1A2B20F-949A-421F-999E-F80CC4BF7188}"/>
              </a:ext>
            </a:extLst>
          </p:cNvPr>
          <p:cNvSpPr>
            <a:spLocks noGrp="1"/>
          </p:cNvSpPr>
          <p:nvPr/>
        </p:nvSpPr>
        <p:spPr>
          <a:xfrm>
            <a:off x="1033707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4">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B63E278-755B-41D3-7218-B797D9B5DF3C}"/>
              </a:ext>
            </a:extLst>
          </p:cNvPr>
          <p:cNvSpPr>
            <a:spLocks noGrp="1"/>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75488" y="4893472"/>
            <a:ext cx="8019287" cy="1205575"/>
          </a:xfrm>
        </p:spPr>
        <p:txBody>
          <a:bodyPr anchor="t">
            <a:normAutofit/>
          </a:bodyPr>
          <a:lstStyle>
            <a:lvl1pPr>
              <a:lnSpc>
                <a:spcPct val="120000"/>
              </a:lnSpc>
              <a:buNone/>
              <a:defRPr sz="1800" b="1" cap="all" spc="100" baseline="0">
                <a:solidFill>
                  <a:schemeClr val="tx2"/>
                </a:solidFill>
                <a:latin typeface="+mn-lt"/>
                <a:ea typeface="+mn-lt"/>
                <a:cs typeface="+mn-lt"/>
              </a:defRPr>
            </a:lvl1pPr>
          </a:lstStyle>
          <a:p>
            <a:r>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idx="14" hasCustomPrompt="1"/>
          </p:nvPr>
        </p:nvSpPr>
        <p:spPr>
          <a:xfrm>
            <a:off x="475488" y="594360"/>
            <a:ext cx="8019288" cy="3236976"/>
          </a:xfrm>
        </p:spPr>
        <p:txBody>
          <a:bodyPr anchor="b">
            <a:normAutofit/>
          </a:bodyPr>
          <a:lstStyle>
            <a:lvl1pPr marL="182880" indent="-182880">
              <a:buNone/>
              <a:defRPr sz="3600">
                <a:latin typeface="+mj-lt"/>
                <a:ea typeface="+mj-lt"/>
                <a:cs typeface="+mj-lt"/>
              </a:defRPr>
            </a:lvl1pPr>
          </a:lstStyle>
          <a:p>
            <a:pPr lvl="0">
              <a:buNone/>
            </a:pPr>
            <a:r>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idx="11"/>
          </p:nvPr>
        </p:nvSpPr>
        <p:spPr/>
        <p:txBody>
          <a:bodyPr/>
          <a:lstStyle>
            <a:lvl1pPr>
              <a:buNone/>
              <a:defRPr>
                <a:solidFill>
                  <a:schemeClr val="tx2"/>
                </a:solidFill>
              </a:defRPr>
            </a:lvl1pPr>
          </a:lstStyle>
          <a:p>
            <a:r>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idx="10"/>
          </p:nvPr>
        </p:nvSpPr>
        <p:spPr/>
        <p:txBody>
          <a:bodyPr/>
          <a:lstStyle>
            <a:lvl1pPr>
              <a:buNone/>
              <a:defRPr>
                <a:solidFill>
                  <a:schemeClr val="tx2"/>
                </a:solidFill>
              </a:defRPr>
            </a:lvl1pPr>
          </a:lstStyle>
          <a:p>
            <a:fld id="{A1B6A855-EE76-45C6-B820-67541FFB5E07}" type="datetime1">
              <a:t>9/22/2026</a:t>
            </a:fld>
            <a:endParaRP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7" name="Straight Connector 6">
            <a:extLst>
              <a:ext uri="{FF2B5EF4-FFF2-40B4-BE49-F238E27FC236}">
                <a16:creationId xmlns:a16="http://schemas.microsoft.com/office/drawing/2014/main" id="{47A68E48-8FE3-4D37-B3BD-02C0F731CD82}"/>
              </a:ext>
            </a:extLst>
          </p:cNvPr>
          <p:cNvSpPr>
            <a:spLocks noGrp="1"/>
          </p:cNvSpPr>
          <p:nvPr/>
        </p:nvSpPr>
        <p:spPr>
          <a:xfrm flipH="1">
            <a:off x="0" y="436240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8427CFA7-BE9C-402C-AB1A-BB97617B9E14}"/>
              </a:ext>
            </a:extLst>
          </p:cNvPr>
          <p:cNvSpPr>
            <a:spLocks noGrp="1"/>
          </p:cNvSpPr>
          <p:nvPr/>
        </p:nvSpPr>
        <p:spPr>
          <a:xfrm>
            <a:off x="903719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7BF6-CDFA-AAF4-F7FD-F4F8D06FF275}"/>
              </a:ext>
            </a:extLst>
          </p:cNvPr>
          <p:cNvSpPr>
            <a:spLocks noGrp="1"/>
          </p:cNvSpPr>
          <p:nvPr>
            <p:ph type="title"/>
          </p:nvPr>
        </p:nvSpPr>
        <p:spPr>
          <a:xfrm>
            <a:off x="457200" y="275309"/>
            <a:ext cx="11277600" cy="914400"/>
          </a:xfrm>
        </p:spPr>
        <p:txBody>
          <a:bodyPr anchor="ctr"/>
          <a:lstStyle>
            <a:lvl1pPr>
              <a:buNone/>
              <a:defRPr>
                <a:solidFill>
                  <a:schemeClr val="tx2"/>
                </a:solidFill>
              </a:defRPr>
            </a:lvl1pPr>
          </a:lstStyle>
          <a:p>
            <a:r>
              <a:t>Click to edit Master title style</a:t>
            </a:r>
          </a:p>
        </p:txBody>
      </p:sp>
      <p:sp>
        <p:nvSpPr>
          <p:cNvPr id="4" name="Content Placeholder 3">
            <a:extLst>
              <a:ext uri="{FF2B5EF4-FFF2-40B4-BE49-F238E27FC236}">
                <a16:creationId xmlns:a16="http://schemas.microsoft.com/office/drawing/2014/main" id="{6EAB1904-05A3-AF54-90B7-8B4E5E9BFC62}"/>
              </a:ext>
            </a:extLst>
          </p:cNvPr>
          <p:cNvSpPr>
            <a:spLocks noGrp="1"/>
          </p:cNvSpPr>
          <p:nvPr>
            <p:ph idx="15"/>
          </p:nvPr>
        </p:nvSpPr>
        <p:spPr>
          <a:xfrm>
            <a:off x="455613" y="1677988"/>
            <a:ext cx="5181600" cy="449897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2" name="Content Placeholder 11">
            <a:extLst>
              <a:ext uri="{FF2B5EF4-FFF2-40B4-BE49-F238E27FC236}">
                <a16:creationId xmlns:a16="http://schemas.microsoft.com/office/drawing/2014/main" id="{0D15555F-2C1E-04D7-CE37-D06ABFB5685F}"/>
              </a:ext>
            </a:extLst>
          </p:cNvPr>
          <p:cNvSpPr>
            <a:spLocks noGrp="1"/>
          </p:cNvSpPr>
          <p:nvPr>
            <p:ph idx="16"/>
          </p:nvPr>
        </p:nvSpPr>
        <p:spPr>
          <a:xfrm>
            <a:off x="6553200" y="1677988"/>
            <a:ext cx="5180013" cy="4498972"/>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6" name="Footer Placeholder 5">
            <a:extLst>
              <a:ext uri="{FF2B5EF4-FFF2-40B4-BE49-F238E27FC236}">
                <a16:creationId xmlns:a16="http://schemas.microsoft.com/office/drawing/2014/main" id="{1B108197-F703-726D-4372-C7520052DC70}"/>
              </a:ext>
            </a:extLst>
          </p:cNvPr>
          <p:cNvSpPr>
            <a:spLocks noGrp="1"/>
          </p:cNvSpPr>
          <p:nvPr>
            <p:ph type="ftr" idx="11"/>
          </p:nvPr>
        </p:nvSpPr>
        <p:spPr/>
        <p:txBody>
          <a:bodyPr/>
          <a:lstStyle/>
          <a:p>
            <a:r>
              <a:t>Sample Footer Text</a:t>
            </a:r>
          </a:p>
        </p:txBody>
      </p:sp>
      <p:sp>
        <p:nvSpPr>
          <p:cNvPr id="5" name="Date Placeholder 4">
            <a:extLst>
              <a:ext uri="{FF2B5EF4-FFF2-40B4-BE49-F238E27FC236}">
                <a16:creationId xmlns:a16="http://schemas.microsoft.com/office/drawing/2014/main" id="{F85FAA39-5E1E-3A94-5A04-C36BA19E34ED}"/>
              </a:ext>
            </a:extLst>
          </p:cNvPr>
          <p:cNvSpPr>
            <a:spLocks noGrp="1"/>
          </p:cNvSpPr>
          <p:nvPr>
            <p:ph type="dt" idx="10"/>
          </p:nvPr>
        </p:nvSpPr>
        <p:spPr/>
        <p:txBody>
          <a:bodyPr/>
          <a:lstStyle/>
          <a:p>
            <a:fld id="{B20F022F-161E-41B9-A1BC-CC85E43B1AF4}" type="datetime1">
              <a:t>9/22/2026</a:t>
            </a:fld>
            <a:endParaRPr/>
          </a:p>
        </p:txBody>
      </p:sp>
      <p:sp>
        <p:nvSpPr>
          <p:cNvPr id="7" name="Slide Number Placeholder 6">
            <a:extLst>
              <a:ext uri="{FF2B5EF4-FFF2-40B4-BE49-F238E27FC236}">
                <a16:creationId xmlns:a16="http://schemas.microsoft.com/office/drawing/2014/main" id="{ACE80595-19B6-01B9-FCF5-F94B0C1BBAA2}"/>
              </a:ext>
            </a:extLst>
          </p:cNvPr>
          <p:cNvSpPr>
            <a:spLocks noGrp="1"/>
          </p:cNvSpPr>
          <p:nvPr>
            <p:ph type="sldNum" idx="12"/>
          </p:nvPr>
        </p:nvSpPr>
        <p:spPr/>
        <p:txBody>
          <a:bodyPr/>
          <a:lstStyle/>
          <a:p>
            <a:fld id="{DDF60B60-82CA-4BB9-BA6E-A62FADF2374B}" type="slidenum">
              <a:t>‹#›</a:t>
            </a:fld>
            <a:endParaRPr/>
          </a:p>
        </p:txBody>
      </p:sp>
      <p:sp>
        <p:nvSpPr>
          <p:cNvPr id="9" name="Straight Connector 8">
            <a:extLst>
              <a:ext uri="{FF2B5EF4-FFF2-40B4-BE49-F238E27FC236}">
                <a16:creationId xmlns:a16="http://schemas.microsoft.com/office/drawing/2014/main" id="{925DF5DE-8468-41C5-8A9F-97ADC45EC21F}"/>
              </a:ext>
            </a:extLst>
          </p:cNvPr>
          <p:cNvSpPr>
            <a:spLocks noGrp="1"/>
          </p:cNvSpPr>
          <p:nvPr/>
        </p:nvSpPr>
        <p:spPr>
          <a:xfrm>
            <a:off x="6096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1" name="Straight Connector 10">
            <a:extLst>
              <a:ext uri="{FF2B5EF4-FFF2-40B4-BE49-F238E27FC236}">
                <a16:creationId xmlns:a16="http://schemas.microsoft.com/office/drawing/2014/main" id="{4C8AA5D5-E8E1-4221-9561-460C50E4808C}"/>
              </a:ext>
            </a:extLst>
          </p:cNvPr>
          <p:cNvSpPr>
            <a:spLocks noGrp="1"/>
          </p:cNvSpPr>
          <p:nvPr/>
        </p:nvSpPr>
        <p:spPr>
          <a:xfrm flipH="1">
            <a:off x="0" y="1362719"/>
            <a:ext cx="1220004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F27A1-B3E2-4312-9475-76586DB132FF}"/>
              </a:ext>
            </a:extLst>
          </p:cNvPr>
          <p:cNvSpPr>
            <a:spLocks noGrp="1"/>
          </p:cNvSpPr>
          <p:nvPr>
            <p:ph type="title"/>
          </p:nvPr>
        </p:nvSpPr>
        <p:spPr>
          <a:xfrm>
            <a:off x="457199" y="276838"/>
            <a:ext cx="11274552" cy="914400"/>
          </a:xfrm>
        </p:spPr>
        <p:txBody>
          <a:bodyPr vert="horz" lIns="91440" tIns="45720" rIns="91440" bIns="45720" anchor="ctr">
            <a:normAutofit/>
          </a:bodyPr>
          <a:lstStyle>
            <a:lvl1pPr>
              <a:buNone/>
              <a:defRPr/>
            </a:lvl1pPr>
          </a:lstStyle>
          <a:p>
            <a:pPr lvl="0">
              <a:buNone/>
            </a:pPr>
            <a:r>
              <a:t>Click to edit Master title style</a:t>
            </a:r>
          </a:p>
        </p:txBody>
      </p:sp>
      <p:sp>
        <p:nvSpPr>
          <p:cNvPr id="3" name="Text Placeholder 2">
            <a:extLst>
              <a:ext uri="{FF2B5EF4-FFF2-40B4-BE49-F238E27FC236}">
                <a16:creationId xmlns:a16="http://schemas.microsoft.com/office/drawing/2014/main" id="{25FD6984-5D8F-6F35-3DC2-352D46E75874}"/>
              </a:ext>
            </a:extLst>
          </p:cNvPr>
          <p:cNvSpPr>
            <a:spLocks noGrp="1"/>
          </p:cNvSpPr>
          <p:nvPr>
            <p:ph type="body" idx="1"/>
          </p:nvPr>
        </p:nvSpPr>
        <p:spPr>
          <a:xfrm>
            <a:off x="457199" y="1475623"/>
            <a:ext cx="5184648" cy="676690"/>
          </a:xfrm>
        </p:spPr>
        <p:txBody>
          <a:bodyPr anchor="ctr">
            <a:normAutofit/>
          </a:bodyPr>
          <a:lstStyle>
            <a:lvl1pPr marL="0" indent="0">
              <a:buNone/>
              <a:defRPr sz="1800" b="0" cap="all" spc="16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59CD5136-48A0-D788-8CE2-627309A00EC8}"/>
              </a:ext>
            </a:extLst>
          </p:cNvPr>
          <p:cNvSpPr>
            <a:spLocks noGrp="1"/>
          </p:cNvSpPr>
          <p:nvPr>
            <p:ph idx="15"/>
          </p:nvPr>
        </p:nvSpPr>
        <p:spPr>
          <a:xfrm>
            <a:off x="457200" y="2522538"/>
            <a:ext cx="5178425" cy="380682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8807CEA6-7FDB-2A72-485B-D38A79C1826D}"/>
              </a:ext>
            </a:extLst>
          </p:cNvPr>
          <p:cNvSpPr>
            <a:spLocks noGrp="1"/>
          </p:cNvSpPr>
          <p:nvPr>
            <p:ph type="body" idx="3"/>
          </p:nvPr>
        </p:nvSpPr>
        <p:spPr>
          <a:xfrm>
            <a:off x="6556248" y="1475622"/>
            <a:ext cx="5184648" cy="676690"/>
          </a:xfrm>
        </p:spPr>
        <p:txBody>
          <a:bodyPr anchor="ctr">
            <a:normAutofit/>
          </a:bodyPr>
          <a:lstStyle>
            <a:lvl1pPr marL="0" indent="0">
              <a:buNone/>
              <a:defRPr sz="1800" b="0" cap="all" spc="16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14" name="Content Placeholder 13">
            <a:extLst>
              <a:ext uri="{FF2B5EF4-FFF2-40B4-BE49-F238E27FC236}">
                <a16:creationId xmlns:a16="http://schemas.microsoft.com/office/drawing/2014/main" id="{FC4D723F-4492-3B3B-CE74-0959714EEB14}"/>
              </a:ext>
            </a:extLst>
          </p:cNvPr>
          <p:cNvSpPr>
            <a:spLocks noGrp="1"/>
          </p:cNvSpPr>
          <p:nvPr>
            <p:ph idx="16"/>
          </p:nvPr>
        </p:nvSpPr>
        <p:spPr>
          <a:xfrm>
            <a:off x="6556375" y="2522538"/>
            <a:ext cx="5175249" cy="380682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1" name="Footer Placeholder 10">
            <a:extLst>
              <a:ext uri="{FF2B5EF4-FFF2-40B4-BE49-F238E27FC236}">
                <a16:creationId xmlns:a16="http://schemas.microsoft.com/office/drawing/2014/main" id="{3FA108E0-63AE-4B5C-404F-AD0FEC4AB8B8}"/>
              </a:ext>
            </a:extLst>
          </p:cNvPr>
          <p:cNvSpPr>
            <a:spLocks noGrp="1"/>
          </p:cNvSpPr>
          <p:nvPr>
            <p:ph type="ftr" idx="11"/>
          </p:nvPr>
        </p:nvSpPr>
        <p:spPr/>
        <p:txBody>
          <a:bodyPr/>
          <a:lstStyle/>
          <a:p>
            <a:r>
              <a:t>Sample Footer Text</a:t>
            </a:r>
          </a:p>
        </p:txBody>
      </p:sp>
      <p:sp>
        <p:nvSpPr>
          <p:cNvPr id="10" name="Date Placeholder 9">
            <a:extLst>
              <a:ext uri="{FF2B5EF4-FFF2-40B4-BE49-F238E27FC236}">
                <a16:creationId xmlns:a16="http://schemas.microsoft.com/office/drawing/2014/main" id="{42E2EB77-3CF8-CDC9-D0D4-1AC07FC535D4}"/>
              </a:ext>
            </a:extLst>
          </p:cNvPr>
          <p:cNvSpPr>
            <a:spLocks noGrp="1"/>
          </p:cNvSpPr>
          <p:nvPr>
            <p:ph type="dt" idx="10"/>
          </p:nvPr>
        </p:nvSpPr>
        <p:spPr/>
        <p:txBody>
          <a:bodyPr/>
          <a:lstStyle/>
          <a:p>
            <a:fld id="{6BC8F49A-9797-4EFB-8F78-023201B418DD}" type="datetime1">
              <a:t>9/22/2026</a:t>
            </a:fld>
            <a:endParaRPr/>
          </a:p>
        </p:txBody>
      </p:sp>
      <p:sp>
        <p:nvSpPr>
          <p:cNvPr id="15" name="Slide Number Placeholder 14">
            <a:extLst>
              <a:ext uri="{FF2B5EF4-FFF2-40B4-BE49-F238E27FC236}">
                <a16:creationId xmlns:a16="http://schemas.microsoft.com/office/drawing/2014/main" id="{6918C09E-FCA3-F1F6-7408-40D98FCEA9FD}"/>
              </a:ext>
            </a:extLst>
          </p:cNvPr>
          <p:cNvSpPr>
            <a:spLocks noGrp="1"/>
          </p:cNvSpPr>
          <p:nvPr>
            <p:ph type="sldNum" idx="12"/>
          </p:nvPr>
        </p:nvSpPr>
        <p:spPr/>
        <p:txBody>
          <a:bodyPr/>
          <a:lstStyle/>
          <a:p>
            <a:fld id="{DDF60B60-82CA-4BB9-BA6E-A62FADF2374B}" type="slidenum">
              <a:t>‹#›</a:t>
            </a:fld>
            <a:endParaRPr/>
          </a:p>
        </p:txBody>
      </p:sp>
      <p:sp>
        <p:nvSpPr>
          <p:cNvPr id="7" name="Straight Connector 6">
            <a:extLst>
              <a:ext uri="{FF2B5EF4-FFF2-40B4-BE49-F238E27FC236}">
                <a16:creationId xmlns:a16="http://schemas.microsoft.com/office/drawing/2014/main" id="{C84EF1BF-D053-482C-91F0-899C372C00A0}"/>
              </a:ext>
            </a:extLst>
          </p:cNvPr>
          <p:cNvSpPr>
            <a:spLocks noGrp="1"/>
          </p:cNvSpPr>
          <p:nvPr/>
        </p:nvSpPr>
        <p:spPr>
          <a:xfrm>
            <a:off x="6096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8" name="Straight Connector 7">
            <a:extLst>
              <a:ext uri="{FF2B5EF4-FFF2-40B4-BE49-F238E27FC236}">
                <a16:creationId xmlns:a16="http://schemas.microsoft.com/office/drawing/2014/main" id="{97BB4220-6D5B-43D9-8EF1-2092A6B9CBCA}"/>
              </a:ext>
            </a:extLst>
          </p:cNvPr>
          <p:cNvSpPr>
            <a:spLocks noGrp="1"/>
          </p:cNvSpPr>
          <p:nvPr/>
        </p:nvSpPr>
        <p:spPr>
          <a:xfrm flipH="1">
            <a:off x="0" y="226812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413CAE4A-81AA-49F5-ABF9-05D12BCF49B5}"/>
              </a:ext>
            </a:extLst>
          </p:cNvPr>
          <p:cNvSpPr>
            <a:spLocks noGrp="1"/>
          </p:cNvSpPr>
          <p:nvPr/>
        </p:nvSpPr>
        <p:spPr>
          <a:xfrm flipH="1">
            <a:off x="0" y="1362719"/>
            <a:ext cx="1220004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552C1-DD73-A90F-46E0-33A4D558013C}"/>
              </a:ext>
            </a:extLst>
          </p:cNvPr>
          <p:cNvSpPr>
            <a:spLocks noGrp="1"/>
          </p:cNvSpPr>
          <p:nvPr>
            <p:ph type="title"/>
          </p:nvPr>
        </p:nvSpPr>
        <p:spPr/>
        <p:txBody>
          <a:bodyPr/>
          <a:lstStyle/>
          <a:p>
            <a:r>
              <a:t>Click to edit Master title style</a:t>
            </a:r>
          </a:p>
        </p:txBody>
      </p:sp>
      <p:sp>
        <p:nvSpPr>
          <p:cNvPr id="4" name="Footer Placeholder 3">
            <a:extLst>
              <a:ext uri="{FF2B5EF4-FFF2-40B4-BE49-F238E27FC236}">
                <a16:creationId xmlns:a16="http://schemas.microsoft.com/office/drawing/2014/main" id="{238F8C10-87B8-01D2-2FEE-DAC41B9CF7CE}"/>
              </a:ext>
            </a:extLst>
          </p:cNvPr>
          <p:cNvSpPr>
            <a:spLocks noGrp="1"/>
          </p:cNvSpPr>
          <p:nvPr>
            <p:ph type="ftr" idx="11"/>
          </p:nvPr>
        </p:nvSpPr>
        <p:spPr/>
        <p:txBody>
          <a:bodyPr/>
          <a:lstStyle/>
          <a:p>
            <a:r>
              <a:t>Sample Footer Text</a:t>
            </a:r>
          </a:p>
        </p:txBody>
      </p:sp>
      <p:sp>
        <p:nvSpPr>
          <p:cNvPr id="3" name="Date Placeholder 2">
            <a:extLst>
              <a:ext uri="{FF2B5EF4-FFF2-40B4-BE49-F238E27FC236}">
                <a16:creationId xmlns:a16="http://schemas.microsoft.com/office/drawing/2014/main" id="{6225E57E-7F73-3825-2158-80859BAD43A4}"/>
              </a:ext>
            </a:extLst>
          </p:cNvPr>
          <p:cNvSpPr>
            <a:spLocks noGrp="1"/>
          </p:cNvSpPr>
          <p:nvPr>
            <p:ph type="dt" idx="10"/>
          </p:nvPr>
        </p:nvSpPr>
        <p:spPr/>
        <p:txBody>
          <a:bodyPr/>
          <a:lstStyle/>
          <a:p>
            <a:fld id="{F1E57D35-FD3E-408B-A06E-7ED09E94C083}" type="datetime1">
              <a:t>9/22/2026</a:t>
            </a:fld>
            <a:endParaRPr/>
          </a:p>
        </p:txBody>
      </p:sp>
      <p:sp>
        <p:nvSpPr>
          <p:cNvPr id="5" name="Slide Number Placeholder 4">
            <a:extLst>
              <a:ext uri="{FF2B5EF4-FFF2-40B4-BE49-F238E27FC236}">
                <a16:creationId xmlns:a16="http://schemas.microsoft.com/office/drawing/2014/main" id="{27A634BF-792D-AC8C-B0E0-492263401E1B}"/>
              </a:ext>
            </a:extLst>
          </p:cNvPr>
          <p:cNvSpPr>
            <a:spLocks noGrp="1"/>
          </p:cNvSpPr>
          <p:nvPr>
            <p:ph type="sldNum" idx="12"/>
          </p:nvPr>
        </p:nvSpPr>
        <p:spPr/>
        <p:txBody>
          <a:bodyPr/>
          <a:lstStyle/>
          <a:p>
            <a:fld id="{DDF60B60-82CA-4BB9-BA6E-A62FADF2374B}" type="slidenum">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151370D-0A93-44DD-E049-EF3265B73F77}"/>
              </a:ext>
            </a:extLst>
          </p:cNvPr>
          <p:cNvSpPr>
            <a:spLocks noGrp="1"/>
          </p:cNvSpPr>
          <p:nvPr>
            <p:ph type="ftr" idx="11"/>
          </p:nvPr>
        </p:nvSpPr>
        <p:spPr/>
        <p:txBody>
          <a:bodyPr/>
          <a:lstStyle/>
          <a:p>
            <a:r>
              <a:t>Sample Footer Text</a:t>
            </a:r>
          </a:p>
        </p:txBody>
      </p:sp>
      <p:sp>
        <p:nvSpPr>
          <p:cNvPr id="2" name="Date Placeholder 1">
            <a:extLst>
              <a:ext uri="{FF2B5EF4-FFF2-40B4-BE49-F238E27FC236}">
                <a16:creationId xmlns:a16="http://schemas.microsoft.com/office/drawing/2014/main" id="{B6FF00A2-5853-30A7-62F5-7C7CB5A22191}"/>
              </a:ext>
            </a:extLst>
          </p:cNvPr>
          <p:cNvSpPr>
            <a:spLocks noGrp="1"/>
          </p:cNvSpPr>
          <p:nvPr>
            <p:ph type="dt" idx="10"/>
          </p:nvPr>
        </p:nvSpPr>
        <p:spPr/>
        <p:txBody>
          <a:bodyPr/>
          <a:lstStyle/>
          <a:p>
            <a:fld id="{8334BC47-E75B-4512-AE58-14F5144E068D}" type="datetime1">
              <a:t>9/22/2026</a:t>
            </a:fld>
            <a:endParaRPr/>
          </a:p>
        </p:txBody>
      </p:sp>
      <p:sp>
        <p:nvSpPr>
          <p:cNvPr id="4" name="Slide Number Placeholder 3">
            <a:extLst>
              <a:ext uri="{FF2B5EF4-FFF2-40B4-BE49-F238E27FC236}">
                <a16:creationId xmlns:a16="http://schemas.microsoft.com/office/drawing/2014/main" id="{ED3E97DA-A7DF-E3FF-8937-F6A36D17F59B}"/>
              </a:ext>
            </a:extLst>
          </p:cNvPr>
          <p:cNvSpPr>
            <a:spLocks noGrp="1"/>
          </p:cNvSpPr>
          <p:nvPr>
            <p:ph type="sldNum" idx="12"/>
          </p:nvPr>
        </p:nvSpPr>
        <p:spPr/>
        <p:txBody>
          <a:bodyPr/>
          <a:lstStyle/>
          <a:p>
            <a:fld id="{DDF60B60-82CA-4BB9-BA6E-A62FADF2374B}" type="slidenum">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7B5AB-0FA3-E8AE-A6A1-C03EE2DDAC1C}"/>
              </a:ext>
            </a:extLst>
          </p:cNvPr>
          <p:cNvSpPr>
            <a:spLocks noGrp="1"/>
          </p:cNvSpPr>
          <p:nvPr>
            <p:ph type="title"/>
          </p:nvPr>
        </p:nvSpPr>
        <p:spPr>
          <a:xfrm>
            <a:off x="457200" y="457200"/>
            <a:ext cx="3840480" cy="1600200"/>
          </a:xfrm>
        </p:spPr>
        <p:txBody>
          <a:bodyPr anchor="t"/>
          <a:lstStyle>
            <a:lvl1pPr>
              <a:buNone/>
              <a:defRPr sz="3200"/>
            </a:lvl1pPr>
          </a:lstStyle>
          <a:p>
            <a:r>
              <a:t>Click to edit Master title style</a:t>
            </a:r>
          </a:p>
        </p:txBody>
      </p:sp>
      <p:sp>
        <p:nvSpPr>
          <p:cNvPr id="4" name="Text Placeholder 3">
            <a:extLst>
              <a:ext uri="{FF2B5EF4-FFF2-40B4-BE49-F238E27FC236}">
                <a16:creationId xmlns:a16="http://schemas.microsoft.com/office/drawing/2014/main" id="{407D3D71-61A7-7BE9-20ED-B5AF76B017E2}"/>
              </a:ext>
            </a:extLst>
          </p:cNvPr>
          <p:cNvSpPr>
            <a:spLocks noGrp="1"/>
          </p:cNvSpPr>
          <p:nvPr>
            <p:ph type="body" idx="2"/>
          </p:nvPr>
        </p:nvSpPr>
        <p:spPr>
          <a:xfrm>
            <a:off x="457200" y="2057400"/>
            <a:ext cx="3840480" cy="397925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3" name="Content Placeholder 2">
            <a:extLst>
              <a:ext uri="{FF2B5EF4-FFF2-40B4-BE49-F238E27FC236}">
                <a16:creationId xmlns:a16="http://schemas.microsoft.com/office/drawing/2014/main" id="{94D1ED4A-75CE-22B6-973F-969688C90EC1}"/>
              </a:ext>
            </a:extLst>
          </p:cNvPr>
          <p:cNvSpPr>
            <a:spLocks noGrp="1"/>
          </p:cNvSpPr>
          <p:nvPr>
            <p:ph idx="1"/>
          </p:nvPr>
        </p:nvSpPr>
        <p:spPr>
          <a:xfrm>
            <a:off x="5183187" y="457201"/>
            <a:ext cx="6551601" cy="5579457"/>
          </a:xfrm>
        </p:spPr>
        <p:txBody>
          <a:bodyPr vert="horz" lIns="91440" tIns="45720" rIns="91440" bIns="45720">
            <a:normAutofit/>
          </a:bodyPr>
          <a:lstStyle>
            <a:lvl1pPr>
              <a:buNone/>
              <a:defRPr/>
            </a:lvl1pPr>
            <a:lvl2pPr>
              <a:buNone/>
              <a:defRPr/>
            </a:lvl2pPr>
            <a:lvl3pPr>
              <a:buNone/>
              <a:defRPr/>
            </a:lvl3pPr>
            <a:lvl4pPr>
              <a:buNone/>
              <a:defRPr/>
            </a:lvl4pPr>
            <a:lvl5pPr>
              <a:buNone/>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6" name="Footer Placeholder 5">
            <a:extLst>
              <a:ext uri="{FF2B5EF4-FFF2-40B4-BE49-F238E27FC236}">
                <a16:creationId xmlns:a16="http://schemas.microsoft.com/office/drawing/2014/main" id="{ABDB4269-D6C6-3706-6E34-9B96440E4C79}"/>
              </a:ext>
            </a:extLst>
          </p:cNvPr>
          <p:cNvSpPr>
            <a:spLocks noGrp="1"/>
          </p:cNvSpPr>
          <p:nvPr>
            <p:ph type="ftr" idx="11"/>
          </p:nvPr>
        </p:nvSpPr>
        <p:spPr>
          <a:xfrm>
            <a:off x="457200" y="6445997"/>
            <a:ext cx="3949302" cy="365125"/>
          </a:xfrm>
        </p:spPr>
        <p:txBody>
          <a:bodyPr/>
          <a:lstStyle/>
          <a:p>
            <a:r>
              <a:t>Sample Footer Text</a:t>
            </a:r>
          </a:p>
        </p:txBody>
      </p:sp>
      <p:sp>
        <p:nvSpPr>
          <p:cNvPr id="5" name="Date Placeholder 4">
            <a:extLst>
              <a:ext uri="{FF2B5EF4-FFF2-40B4-BE49-F238E27FC236}">
                <a16:creationId xmlns:a16="http://schemas.microsoft.com/office/drawing/2014/main" id="{8525825D-6882-CF7E-DED2-796EB50E5624}"/>
              </a:ext>
            </a:extLst>
          </p:cNvPr>
          <p:cNvSpPr>
            <a:spLocks noGrp="1"/>
          </p:cNvSpPr>
          <p:nvPr>
            <p:ph type="dt" idx="10"/>
          </p:nvPr>
        </p:nvSpPr>
        <p:spPr/>
        <p:txBody>
          <a:bodyPr/>
          <a:lstStyle/>
          <a:p>
            <a:fld id="{63E7E953-C3C8-4A4B-8817-BB1E8DE8DAD2}" type="datetime1">
              <a:t>9/22/2026</a:t>
            </a:fld>
            <a:endParaRPr/>
          </a:p>
        </p:txBody>
      </p:sp>
      <p:sp>
        <p:nvSpPr>
          <p:cNvPr id="7" name="Slide Number Placeholder 6">
            <a:extLst>
              <a:ext uri="{FF2B5EF4-FFF2-40B4-BE49-F238E27FC236}">
                <a16:creationId xmlns:a16="http://schemas.microsoft.com/office/drawing/2014/main" id="{9E661EE4-2972-F8D1-E2C0-577A67DEC944}"/>
              </a:ext>
            </a:extLst>
          </p:cNvPr>
          <p:cNvSpPr>
            <a:spLocks noGrp="1"/>
          </p:cNvSpPr>
          <p:nvPr>
            <p:ph type="sldNum" idx="12"/>
          </p:nvPr>
        </p:nvSpPr>
        <p:spPr/>
        <p:txBody>
          <a:bodyPr/>
          <a:lstStyle/>
          <a:p>
            <a:fld id="{DDF60B60-82CA-4BB9-BA6E-A62FADF2374B}" type="slidenum">
              <a:t>‹#›</a:t>
            </a:fld>
            <a:endParaRPr/>
          </a:p>
        </p:txBody>
      </p:sp>
      <p:sp>
        <p:nvSpPr>
          <p:cNvPr id="8" name="Straight Connector 7">
            <a:extLst>
              <a:ext uri="{FF2B5EF4-FFF2-40B4-BE49-F238E27FC236}">
                <a16:creationId xmlns:a16="http://schemas.microsoft.com/office/drawing/2014/main" id="{4D683E53-3A2A-4EC3-8462-1E92D3DD3FC8}"/>
              </a:ext>
            </a:extLst>
          </p:cNvPr>
          <p:cNvSpPr>
            <a:spLocks noGrp="1"/>
          </p:cNvSpPr>
          <p:nvPr/>
        </p:nv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9" name="Straight Connector 8">
            <a:extLst>
              <a:ext uri="{FF2B5EF4-FFF2-40B4-BE49-F238E27FC236}">
                <a16:creationId xmlns:a16="http://schemas.microsoft.com/office/drawing/2014/main" id="{FC025E1D-CA00-4B7F-B9DC-68CE3F5D10CC}"/>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64BF-25B8-DF5F-78A5-EF299DBC0FE5}"/>
              </a:ext>
            </a:extLst>
          </p:cNvPr>
          <p:cNvSpPr>
            <a:spLocks noGrp="1"/>
          </p:cNvSpPr>
          <p:nvPr>
            <p:ph type="title"/>
          </p:nvPr>
        </p:nvSpPr>
        <p:spPr>
          <a:xfrm>
            <a:off x="457200" y="457200"/>
            <a:ext cx="3840480" cy="1600200"/>
          </a:xfrm>
        </p:spPr>
        <p:txBody>
          <a:bodyPr anchor="t"/>
          <a:lstStyle>
            <a:lvl1pPr>
              <a:buNone/>
              <a:defRPr sz="3200"/>
            </a:lvl1pPr>
          </a:lstStyle>
          <a:p>
            <a:r>
              <a:t>Click to edit Master title style</a:t>
            </a:r>
          </a:p>
        </p:txBody>
      </p:sp>
      <p:sp>
        <p:nvSpPr>
          <p:cNvPr id="4" name="Text Placeholder 3">
            <a:extLst>
              <a:ext uri="{FF2B5EF4-FFF2-40B4-BE49-F238E27FC236}">
                <a16:creationId xmlns:a16="http://schemas.microsoft.com/office/drawing/2014/main" id="{3EB6BD76-5832-C2AF-7743-B7CB3A9FD207}"/>
              </a:ext>
            </a:extLst>
          </p:cNvPr>
          <p:cNvSpPr>
            <a:spLocks noGrp="1"/>
          </p:cNvSpPr>
          <p:nvPr>
            <p:ph type="body" idx="2"/>
          </p:nvPr>
        </p:nvSpPr>
        <p:spPr>
          <a:xfrm>
            <a:off x="457200" y="2073584"/>
            <a:ext cx="3840480" cy="38807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3" name="Picture Placeholder 2">
            <a:extLst>
              <a:ext uri="{FF2B5EF4-FFF2-40B4-BE49-F238E27FC236}">
                <a16:creationId xmlns:a16="http://schemas.microsoft.com/office/drawing/2014/main" id="{3F01BD91-BD6E-DEBA-3699-22D6D0CCE7F1}"/>
              </a:ext>
            </a:extLst>
          </p:cNvPr>
          <p:cNvSpPr>
            <a:spLocks noGrp="1"/>
          </p:cNvSpPr>
          <p:nvPr>
            <p:ph type="pic" idx="1" hasCustomPrompt="1"/>
          </p:nvPr>
        </p:nvSpPr>
        <p:spPr>
          <a:xfrm>
            <a:off x="5183188" y="542165"/>
            <a:ext cx="6466646" cy="5313731"/>
          </a:xfrm>
          <a:prstGeom prst="rect">
            <a:avLst/>
          </a:prstGeom>
          <a:blipFill rotWithShape="1">
            <a:blip r:embed="rId2">
              <a:alphaModFix amt="8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t> </a:t>
            </a:r>
          </a:p>
        </p:txBody>
      </p:sp>
      <p:sp>
        <p:nvSpPr>
          <p:cNvPr id="6" name="Footer Placeholder 5">
            <a:extLst>
              <a:ext uri="{FF2B5EF4-FFF2-40B4-BE49-F238E27FC236}">
                <a16:creationId xmlns:a16="http://schemas.microsoft.com/office/drawing/2014/main" id="{5BC7AD9D-75CD-C3FA-F88F-4D8A87B72273}"/>
              </a:ext>
            </a:extLst>
          </p:cNvPr>
          <p:cNvSpPr>
            <a:spLocks noGrp="1"/>
          </p:cNvSpPr>
          <p:nvPr>
            <p:ph type="ftr" idx="11"/>
          </p:nvPr>
        </p:nvSpPr>
        <p:spPr>
          <a:xfrm>
            <a:off x="457200" y="6445997"/>
            <a:ext cx="3949302" cy="365125"/>
          </a:xfrm>
        </p:spPr>
        <p:txBody>
          <a:bodyPr/>
          <a:lstStyle/>
          <a:p>
            <a:r>
              <a:t>Sample Footer Text</a:t>
            </a:r>
          </a:p>
        </p:txBody>
      </p:sp>
      <p:sp>
        <p:nvSpPr>
          <p:cNvPr id="5" name="Date Placeholder 4">
            <a:extLst>
              <a:ext uri="{FF2B5EF4-FFF2-40B4-BE49-F238E27FC236}">
                <a16:creationId xmlns:a16="http://schemas.microsoft.com/office/drawing/2014/main" id="{F47D41FD-57A5-7CC9-58D3-3ACA20265E6C}"/>
              </a:ext>
            </a:extLst>
          </p:cNvPr>
          <p:cNvSpPr>
            <a:spLocks noGrp="1"/>
          </p:cNvSpPr>
          <p:nvPr>
            <p:ph type="dt" idx="10"/>
          </p:nvPr>
        </p:nvSpPr>
        <p:spPr/>
        <p:txBody>
          <a:bodyPr/>
          <a:lstStyle/>
          <a:p>
            <a:fld id="{CF4969BF-940B-4FBC-8397-235C5A271474}" type="datetime1">
              <a:t>9/22/2026</a:t>
            </a:fld>
            <a:endParaRPr/>
          </a:p>
        </p:txBody>
      </p:sp>
      <p:sp>
        <p:nvSpPr>
          <p:cNvPr id="7" name="Slide Number Placeholder 6">
            <a:extLst>
              <a:ext uri="{FF2B5EF4-FFF2-40B4-BE49-F238E27FC236}">
                <a16:creationId xmlns:a16="http://schemas.microsoft.com/office/drawing/2014/main" id="{6EACC530-F0C1-526A-3F3A-EA8A7A29A70E}"/>
              </a:ext>
            </a:extLst>
          </p:cNvPr>
          <p:cNvSpPr>
            <a:spLocks noGrp="1"/>
          </p:cNvSpPr>
          <p:nvPr>
            <p:ph type="sldNum" idx="12"/>
          </p:nvPr>
        </p:nvSpPr>
        <p:spPr/>
        <p:txBody>
          <a:bodyPr/>
          <a:lstStyle/>
          <a:p>
            <a:fld id="{DDF60B60-82CA-4BB9-BA6E-A62FADF2374B}" type="slidenum">
              <a:t>‹#›</a:t>
            </a:fld>
            <a:endParaRPr/>
          </a:p>
        </p:txBody>
      </p:sp>
      <p:sp>
        <p:nvSpPr>
          <p:cNvPr id="9" name="Straight Connector 8">
            <a:extLst>
              <a:ext uri="{FF2B5EF4-FFF2-40B4-BE49-F238E27FC236}">
                <a16:creationId xmlns:a16="http://schemas.microsoft.com/office/drawing/2014/main" id="{F4E81884-C036-46D0-975F-19D80BD186BC}"/>
              </a:ext>
            </a:extLst>
          </p:cNvPr>
          <p:cNvSpPr>
            <a:spLocks noGrp="1"/>
          </p:cNvSpPr>
          <p:nvPr/>
        </p:nv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
        <p:nvSpPr>
          <p:cNvPr id="10" name="Straight Connector 9">
            <a:extLst>
              <a:ext uri="{FF2B5EF4-FFF2-40B4-BE49-F238E27FC236}">
                <a16:creationId xmlns:a16="http://schemas.microsoft.com/office/drawing/2014/main" id="{FC46B91B-5A85-4B92-B500-D1D0E446EF5C}"/>
              </a:ext>
            </a:extLst>
          </p:cNvPr>
          <p:cNvSpPr>
            <a:spLocks noGrp="1"/>
          </p:cNvSpPr>
          <p:nvPr/>
        </p:nv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319627-2791-E32D-91B0-857B27F822FB}"/>
              </a:ext>
            </a:extLst>
          </p:cNvPr>
          <p:cNvSpPr>
            <a:spLocks noGrp="1"/>
          </p:cNvSpPr>
          <p:nvPr/>
        </p:nvSpPr>
        <p:spPr>
          <a:xfrm>
            <a:off x="0" y="0"/>
            <a:ext cx="12192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34473"/>
            <a:ext cx="11122508" cy="1993399"/>
          </a:xfrm>
        </p:spPr>
        <p:txBody>
          <a:bodyPr anchor="b">
            <a:normAutofit/>
          </a:bodyPr>
          <a:lstStyle>
            <a:lvl1pPr>
              <a:buNone/>
              <a:defRPr sz="6000" cap="all" baseline="0">
                <a:solidFill>
                  <a:schemeClr val="accent1"/>
                </a:solidFill>
              </a:defRPr>
            </a:lvl1pPr>
          </a:lstStyle>
          <a:p>
            <a:r>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idx="14"/>
          </p:nvPr>
        </p:nvSpPr>
        <p:spPr>
          <a:xfrm>
            <a:off x="457199" y="3528206"/>
            <a:ext cx="11122509" cy="2754253"/>
          </a:xfrm>
        </p:spPr>
        <p:txBody>
          <a:bodyPr vert="horz" lIns="91440" tIns="45720" rIns="91440" bIns="45720">
            <a:normAutofit/>
          </a:bodyPr>
          <a:lstStyle>
            <a:lvl1pPr marL="0" indent="0">
              <a:buNone/>
              <a:defRPr>
                <a:solidFill>
                  <a:schemeClr val="tx2"/>
                </a:solidFill>
              </a:defRPr>
            </a:lvl1pPr>
            <a:lvl2pPr marL="228600" indent="0">
              <a:buNone/>
              <a:defRPr>
                <a:solidFill>
                  <a:schemeClr val="tx2"/>
                </a:solidFill>
              </a:defRPr>
            </a:lvl2pPr>
            <a:lvl3pPr marL="457200" indent="0">
              <a:buNone/>
              <a:defRPr>
                <a:solidFill>
                  <a:schemeClr val="tx2"/>
                </a:solidFill>
              </a:defRPr>
            </a:lvl3pPr>
            <a:lvl4pPr marL="685800" indent="0">
              <a:buNone/>
              <a:defRPr>
                <a:solidFill>
                  <a:schemeClr val="tx2"/>
                </a:solidFill>
              </a:defRPr>
            </a:lvl4pPr>
            <a:lvl5pPr marL="914400" indent="0">
              <a:buNone/>
              <a:defRPr>
                <a:solidFill>
                  <a:schemeClr val="tx2"/>
                </a:solidFill>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idx="11"/>
          </p:nvPr>
        </p:nvSpPr>
        <p:spPr>
          <a:xfrm>
            <a:off x="457200" y="6445997"/>
            <a:ext cx="3949302" cy="365125"/>
          </a:xfrm>
        </p:spPr>
        <p:txBody>
          <a:bodyPr/>
          <a:lstStyle>
            <a:lvl1pPr>
              <a:buNone/>
              <a:defRPr>
                <a:solidFill>
                  <a:schemeClr val="tx2"/>
                </a:solidFill>
              </a:defRPr>
            </a:lvl1pPr>
          </a:lstStyle>
          <a:p>
            <a:r>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idx="10"/>
          </p:nvPr>
        </p:nvSpPr>
        <p:spPr/>
        <p:txBody>
          <a:bodyPr/>
          <a:lstStyle>
            <a:lvl1pPr>
              <a:buNone/>
              <a:defRPr>
                <a:solidFill>
                  <a:schemeClr val="tx2"/>
                </a:solidFill>
              </a:defRPr>
            </a:lvl1pPr>
          </a:lstStyle>
          <a:p>
            <a:fld id="{1DBA68D7-9D7C-42B8-BD6B-A4B9C6BE522F}" type="datetime1">
              <a:t>9/22/2026</a:t>
            </a:fld>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11" name="Straight Connector 10">
            <a:extLst>
              <a:ext uri="{FF2B5EF4-FFF2-40B4-BE49-F238E27FC236}">
                <a16:creationId xmlns:a16="http://schemas.microsoft.com/office/drawing/2014/main" id="{819181B6-3C94-4859-A662-3A6BA12094E4}"/>
              </a:ext>
            </a:extLst>
          </p:cNvPr>
          <p:cNvSpPr>
            <a:spLocks noGrp="1"/>
          </p:cNvSpPr>
          <p:nvPr/>
        </p:nvSpPr>
        <p:spPr>
          <a:xfrm flipH="1">
            <a:off x="0" y="3191402"/>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Conclusion 2">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7CD7571-736E-B4CB-34E0-C8B31B5A98C2}"/>
              </a:ext>
            </a:extLst>
          </p:cNvPr>
          <p:cNvSpPr>
            <a:spLocks noGrp="1"/>
          </p:cNvSpPr>
          <p:nvPr/>
        </p:nvSpPr>
        <p:spPr>
          <a:xfrm>
            <a:off x="0" y="0"/>
            <a:ext cx="12192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34473"/>
            <a:ext cx="6768193" cy="1993399"/>
          </a:xfrm>
        </p:spPr>
        <p:txBody>
          <a:bodyPr anchor="b">
            <a:normAutofit/>
          </a:bodyPr>
          <a:lstStyle>
            <a:lvl1pPr>
              <a:buNone/>
              <a:defRPr sz="6000" cap="all" baseline="0">
                <a:solidFill>
                  <a:schemeClr val="accent1"/>
                </a:solidFill>
              </a:defRPr>
            </a:lvl1pPr>
          </a:lstStyle>
          <a:p>
            <a:r>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idx="14"/>
          </p:nvPr>
        </p:nvSpPr>
        <p:spPr>
          <a:xfrm>
            <a:off x="457200" y="3528206"/>
            <a:ext cx="6768193" cy="1794899"/>
          </a:xfrm>
        </p:spPr>
        <p:txBody>
          <a:bodyPr vert="horz" lIns="91440" tIns="45720" rIns="91440" bIns="45720">
            <a:normAutofit/>
          </a:bodyPr>
          <a:lstStyle>
            <a:lvl1pPr marL="0" indent="0">
              <a:buNone/>
              <a:defRPr>
                <a:solidFill>
                  <a:schemeClr val="tx2"/>
                </a:solidFill>
              </a:defRPr>
            </a:lvl1pPr>
            <a:lvl2pPr marL="228600" indent="0">
              <a:buNone/>
              <a:defRPr>
                <a:solidFill>
                  <a:schemeClr val="tx2"/>
                </a:solidFill>
              </a:defRPr>
            </a:lvl2pPr>
            <a:lvl3pPr marL="457200" indent="0">
              <a:buNone/>
              <a:defRPr>
                <a:solidFill>
                  <a:schemeClr val="tx2"/>
                </a:solidFill>
              </a:defRPr>
            </a:lvl3pPr>
            <a:lvl4pPr marL="685800" indent="0">
              <a:buNone/>
              <a:defRPr>
                <a:solidFill>
                  <a:schemeClr val="tx2"/>
                </a:solidFill>
              </a:defRPr>
            </a:lvl4pPr>
            <a:lvl5pPr marL="914400" indent="0">
              <a:buNone/>
              <a:defRPr>
                <a:solidFill>
                  <a:schemeClr val="tx2"/>
                </a:solidFill>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idx="11"/>
          </p:nvPr>
        </p:nvSpPr>
        <p:spPr>
          <a:xfrm>
            <a:off x="457200" y="6445997"/>
            <a:ext cx="3949302" cy="365125"/>
          </a:xfrm>
        </p:spPr>
        <p:txBody>
          <a:bodyPr/>
          <a:lstStyle>
            <a:lvl1pPr>
              <a:buNone/>
              <a:defRPr>
                <a:solidFill>
                  <a:schemeClr val="tx2"/>
                </a:solidFill>
              </a:defRPr>
            </a:lvl1pPr>
          </a:lstStyle>
          <a:p>
            <a:r>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idx="10"/>
          </p:nvPr>
        </p:nvSpPr>
        <p:spPr/>
        <p:txBody>
          <a:bodyPr/>
          <a:lstStyle>
            <a:lvl1pPr>
              <a:buNone/>
              <a:defRPr>
                <a:solidFill>
                  <a:schemeClr val="tx2"/>
                </a:solidFill>
              </a:defRPr>
            </a:lvl1pPr>
          </a:lstStyle>
          <a:p>
            <a:fld id="{1F39104F-A6E3-4FB2-902A-A12FD9746726}" type="datetime1">
              <a:t>9/22/2026</a:t>
            </a:fld>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idx="12"/>
          </p:nvPr>
        </p:nvSpPr>
        <p:spPr/>
        <p:txBody>
          <a:bodyPr/>
          <a:lstStyle>
            <a:lvl1pPr>
              <a:buNone/>
              <a:defRPr>
                <a:solidFill>
                  <a:schemeClr val="tx2"/>
                </a:solidFill>
              </a:defRPr>
            </a:lvl1pPr>
          </a:lstStyle>
          <a:p>
            <a:fld id="{DDF60B60-82CA-4BB9-BA6E-A62FADF2374B}" type="slidenum">
              <a:t>‹#›</a:t>
            </a:fld>
            <a:endParaRPr/>
          </a:p>
        </p:txBody>
      </p:sp>
      <p:sp>
        <p:nvSpPr>
          <p:cNvPr id="11" name="Straight Connector 10">
            <a:extLst>
              <a:ext uri="{FF2B5EF4-FFF2-40B4-BE49-F238E27FC236}">
                <a16:creationId xmlns:a16="http://schemas.microsoft.com/office/drawing/2014/main" id="{8B600B33-F5E1-4514-BB12-3E29EBBBA785}"/>
              </a:ext>
            </a:extLst>
          </p:cNvPr>
          <p:cNvSpPr>
            <a:spLocks noGrp="1"/>
          </p:cNvSpPr>
          <p:nvPr/>
        </p:nvSpPr>
        <p:spPr>
          <a:xfrm flipH="1">
            <a:off x="0" y="3191402"/>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57148D-D60C-3359-4AC2-15A43E221742}"/>
              </a:ext>
            </a:extLst>
          </p:cNvPr>
          <p:cNvSpPr>
            <a:spLocks noGrp="1"/>
          </p:cNvSpPr>
          <p:nvPr>
            <p:ph type="title"/>
          </p:nvPr>
        </p:nvSpPr>
        <p:spPr>
          <a:xfrm>
            <a:off x="457200" y="533401"/>
            <a:ext cx="10515600" cy="1157288"/>
          </a:xfrm>
          <a:prstGeom prst="rect">
            <a:avLst/>
          </a:prstGeom>
        </p:spPr>
        <p:txBody>
          <a:bodyPr vert="horz" lIns="91440" tIns="45720" rIns="91440" bIns="45720" anchor="b">
            <a:normAutofit/>
          </a:bodyPr>
          <a:lstStyle/>
          <a:p>
            <a:r>
              <a:t>Click to edit Master title style</a:t>
            </a:r>
          </a:p>
        </p:txBody>
      </p:sp>
      <p:sp>
        <p:nvSpPr>
          <p:cNvPr id="3" name="Text Placeholder 2">
            <a:extLst>
              <a:ext uri="{FF2B5EF4-FFF2-40B4-BE49-F238E27FC236}">
                <a16:creationId xmlns:a16="http://schemas.microsoft.com/office/drawing/2014/main" id="{E1A8731C-FCAE-A05A-5A11-57005B86ABD4}"/>
              </a:ext>
            </a:extLst>
          </p:cNvPr>
          <p:cNvSpPr>
            <a:spLocks noGrp="1"/>
          </p:cNvSpPr>
          <p:nvPr>
            <p:ph type="body" idx="1"/>
          </p:nvPr>
        </p:nvSpPr>
        <p:spPr>
          <a:xfrm>
            <a:off x="457200" y="1825625"/>
            <a:ext cx="10515600" cy="4351338"/>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Footer Placeholder 4">
            <a:extLst>
              <a:ext uri="{FF2B5EF4-FFF2-40B4-BE49-F238E27FC236}">
                <a16:creationId xmlns:a16="http://schemas.microsoft.com/office/drawing/2014/main" id="{44952E70-B2DF-717F-6373-70A688FAD82F}"/>
              </a:ext>
            </a:extLst>
          </p:cNvPr>
          <p:cNvSpPr>
            <a:spLocks noGrp="1"/>
          </p:cNvSpPr>
          <p:nvPr>
            <p:ph type="ftr" idx="3"/>
          </p:nvPr>
        </p:nvSpPr>
        <p:spPr>
          <a:xfrm>
            <a:off x="457200" y="6445997"/>
            <a:ext cx="3949302" cy="365125"/>
          </a:xfrm>
          <a:prstGeom prst="rect">
            <a:avLst/>
          </a:prstGeom>
        </p:spPr>
        <p:txBody>
          <a:bodyPr vert="horz" lIns="91440" tIns="45720" rIns="91440" bIns="45720" anchor="ctr"/>
          <a:lstStyle>
            <a:lvl1pPr algn="l">
              <a:buNone/>
              <a:defRPr sz="900">
                <a:solidFill>
                  <a:schemeClr val="tx1">
                    <a:lumMod val="95000"/>
                    <a:lumOff val="5000"/>
                  </a:schemeClr>
                </a:solidFill>
              </a:defRPr>
            </a:lvl1pPr>
          </a:lstStyle>
          <a:p>
            <a:r>
              <a:t>Sample Footer Text</a:t>
            </a:r>
          </a:p>
        </p:txBody>
      </p:sp>
      <p:sp>
        <p:nvSpPr>
          <p:cNvPr id="4" name="Date Placeholder 3">
            <a:extLst>
              <a:ext uri="{FF2B5EF4-FFF2-40B4-BE49-F238E27FC236}">
                <a16:creationId xmlns:a16="http://schemas.microsoft.com/office/drawing/2014/main" id="{225215E5-6146-14C5-665E-EF04630DCB32}"/>
              </a:ext>
            </a:extLst>
          </p:cNvPr>
          <p:cNvSpPr>
            <a:spLocks noGrp="1"/>
          </p:cNvSpPr>
          <p:nvPr>
            <p:ph type="dt" idx="2"/>
          </p:nvPr>
        </p:nvSpPr>
        <p:spPr>
          <a:xfrm>
            <a:off x="9737594" y="6445997"/>
            <a:ext cx="1842115" cy="365125"/>
          </a:xfrm>
          <a:prstGeom prst="rect">
            <a:avLst/>
          </a:prstGeom>
        </p:spPr>
        <p:txBody>
          <a:bodyPr vert="horz" lIns="91440" tIns="45720" rIns="91440" bIns="45720" anchor="ctr"/>
          <a:lstStyle>
            <a:lvl1pPr algn="r">
              <a:buNone/>
              <a:defRPr sz="900">
                <a:solidFill>
                  <a:schemeClr val="tx1">
                    <a:lumMod val="95000"/>
                    <a:lumOff val="5000"/>
                  </a:schemeClr>
                </a:solidFill>
              </a:defRPr>
            </a:lvl1pPr>
          </a:lstStyle>
          <a:p>
            <a:fld id="{56D64244-A3D4-4B68-87F0-779EEA0C37FE}" type="datetime1">
              <a:t>9/22/2026</a:t>
            </a:fld>
            <a:endParaRPr/>
          </a:p>
        </p:txBody>
      </p:sp>
      <p:sp>
        <p:nvSpPr>
          <p:cNvPr id="6" name="Slide Number Placeholder 5">
            <a:extLst>
              <a:ext uri="{FF2B5EF4-FFF2-40B4-BE49-F238E27FC236}">
                <a16:creationId xmlns:a16="http://schemas.microsoft.com/office/drawing/2014/main" id="{20E8FA3A-8706-3F4B-41CC-B024431F6200}"/>
              </a:ext>
            </a:extLst>
          </p:cNvPr>
          <p:cNvSpPr>
            <a:spLocks noGrp="1"/>
          </p:cNvSpPr>
          <p:nvPr>
            <p:ph type="sldNum" idx="4"/>
          </p:nvPr>
        </p:nvSpPr>
        <p:spPr>
          <a:xfrm>
            <a:off x="11734800" y="6445997"/>
            <a:ext cx="457200" cy="365125"/>
          </a:xfrm>
          <a:prstGeom prst="rect">
            <a:avLst/>
          </a:prstGeom>
        </p:spPr>
        <p:txBody>
          <a:bodyPr vert="horz" lIns="91440" tIns="45720" rIns="91440" bIns="45720" anchor="ctr"/>
          <a:lstStyle>
            <a:lvl1pPr algn="ctr">
              <a:buNone/>
              <a:defRPr sz="900">
                <a:solidFill>
                  <a:schemeClr val="tx1">
                    <a:lumMod val="95000"/>
                    <a:lumOff val="5000"/>
                  </a:schemeClr>
                </a:solidFill>
              </a:defRPr>
            </a:lvl1pPr>
          </a:lstStyle>
          <a:p>
            <a:fld id="{DDF60B60-82CA-4BB9-BA6E-A62FADF2374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Lst>
  <p:hf hdr="0"/>
  <p:txStyles>
    <p:titleStyle>
      <a:lvl1pPr algn="l" defTabSz="914400">
        <a:lnSpc>
          <a:spcPct val="90000"/>
        </a:lnSpc>
        <a:spcBef>
          <a:spcPct val="0"/>
        </a:spcBef>
        <a:buNone/>
        <a:defRPr sz="3200" kern="1200">
          <a:solidFill>
            <a:schemeClr val="tx2"/>
          </a:solidFill>
          <a:latin typeface="+mj-lt"/>
          <a:ea typeface="+mj-lt"/>
          <a:cs typeface="+mj-lt"/>
        </a:defRPr>
      </a:lvl1pPr>
    </p:titleStyle>
    <p:bodyStyle>
      <a:lvl1pPr marL="228600" indent="-228600" algn="l" defTabSz="914400">
        <a:lnSpc>
          <a:spcPct val="120000"/>
        </a:lnSpc>
        <a:spcBef>
          <a:spcPts val="1000"/>
        </a:spcBef>
        <a:buFont typeface="Arial"/>
        <a:buChar char="•"/>
        <a:defRPr sz="1800" kern="1200">
          <a:solidFill>
            <a:schemeClr val="tx2"/>
          </a:solidFill>
          <a:latin typeface="+mn-lt"/>
          <a:ea typeface="+mn-lt"/>
          <a:cs typeface="+mn-lt"/>
        </a:defRPr>
      </a:lvl1pPr>
      <a:lvl2pPr marL="685800" indent="-228600" algn="l" defTabSz="914400">
        <a:lnSpc>
          <a:spcPct val="120000"/>
        </a:lnSpc>
        <a:spcBef>
          <a:spcPts val="500"/>
        </a:spcBef>
        <a:buFont typeface="Arial"/>
        <a:buChar char="•"/>
        <a:defRPr sz="1600" kern="1200">
          <a:solidFill>
            <a:schemeClr val="tx2"/>
          </a:solidFill>
          <a:latin typeface="+mn-lt"/>
          <a:ea typeface="+mn-lt"/>
          <a:cs typeface="+mn-lt"/>
        </a:defRPr>
      </a:lvl2pPr>
      <a:lvl3pPr marL="1143000" indent="-228600" algn="l" defTabSz="914400">
        <a:lnSpc>
          <a:spcPct val="120000"/>
        </a:lnSpc>
        <a:spcBef>
          <a:spcPts val="500"/>
        </a:spcBef>
        <a:buFont typeface="Arial"/>
        <a:buChar char="•"/>
        <a:defRPr sz="1400" kern="1200">
          <a:solidFill>
            <a:schemeClr val="tx2"/>
          </a:solidFill>
          <a:latin typeface="+mn-lt"/>
          <a:ea typeface="+mn-lt"/>
          <a:cs typeface="+mn-lt"/>
        </a:defRPr>
      </a:lvl3pPr>
      <a:lvl4pPr marL="1600200" indent="-228600" algn="l" defTabSz="914400">
        <a:lnSpc>
          <a:spcPct val="120000"/>
        </a:lnSpc>
        <a:spcBef>
          <a:spcPts val="500"/>
        </a:spcBef>
        <a:buFont typeface="Arial"/>
        <a:buChar char="•"/>
        <a:defRPr sz="1400" kern="1200">
          <a:solidFill>
            <a:schemeClr val="tx2"/>
          </a:solidFill>
          <a:latin typeface="+mn-lt"/>
          <a:ea typeface="+mn-lt"/>
          <a:cs typeface="+mn-lt"/>
        </a:defRPr>
      </a:lvl4pPr>
      <a:lvl5pPr marL="2057400" indent="-228600" algn="l" defTabSz="914400">
        <a:lnSpc>
          <a:spcPct val="120000"/>
        </a:lnSpc>
        <a:spcBef>
          <a:spcPts val="500"/>
        </a:spcBef>
        <a:buFont typeface="Arial"/>
        <a:buChar char="•"/>
        <a:defRPr sz="1400" kern="1200">
          <a:solidFill>
            <a:schemeClr val="tx2"/>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orient="horz" pos="2160">
          <p15:clr>
            <a:srgbClr val="F26B43"/>
          </p15:clr>
        </p15:guide>
        <p15:guide id="2" pos="2808">
          <p15:clr>
            <a:srgbClr val="F26B43"/>
          </p15:clr>
        </p15:guide>
        <p15:guide id="3" pos="4872">
          <p15:clr>
            <a:srgbClr val="F26B43"/>
          </p15:clr>
        </p15:guide>
        <p15:guide id="4" pos="5160">
          <p15:clr>
            <a:srgbClr val="F26B43"/>
          </p15:clr>
        </p15:guide>
        <p15:guide id="5" pos="2520">
          <p15:clr>
            <a:srgbClr val="F26B43"/>
          </p15:clr>
        </p15:guide>
        <p15:guide id="6" pos="4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hyperlink" Target="mailto:dcallahan@irha.org" TargetMode="External"/><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hyperlink" Target="https://www.hud.gov/sites/dfiles/OCHCO/documents/2023-30pihn.pdf" TargetMode="External"/><Relationship Id="rId2" Type="http://schemas.openxmlformats.org/officeDocument/2006/relationships/notesSlide" Target="../notesSlides/notesSlide34.xml"/><Relationship Id="rId1" Type="http://schemas.openxmlformats.org/officeDocument/2006/relationships/slideLayout" Target="../slideLayouts/slideLayout18.xml"/><Relationship Id="rId5" Type="http://schemas.openxmlformats.org/officeDocument/2006/relationships/hyperlink" Target="https://www.hud.gov/hudclips/notices/pih-native-american-programs" TargetMode="External"/><Relationship Id="rId4" Type="http://schemas.openxmlformats.org/officeDocument/2006/relationships/hyperlink" Target="https://www.hud.gov/sites/dfiles/OCHCO/documents/2024-08pihn.pdf"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govinfo.gov/link/uscode/25/4132" TargetMode="External"/><Relationship Id="rId7" Type="http://schemas.openxmlformats.org/officeDocument/2006/relationships/hyperlink" Target="https://www.ecfr.gov/current/title-24/subtitle-B/chapter-IX/part-1000/subpart-A/section-1000.38" TargetMode="External"/><Relationship Id="rId2" Type="http://schemas.openxmlformats.org/officeDocument/2006/relationships/notesSlide" Target="../notesSlides/notesSlide35.xml"/><Relationship Id="rId1" Type="http://schemas.openxmlformats.org/officeDocument/2006/relationships/slideLayout" Target="../slideLayouts/slideLayout18.xml"/><Relationship Id="rId6" Type="http://schemas.openxmlformats.org/officeDocument/2006/relationships/hyperlink" Target="https://www.ecfr.gov/current/title-24/subtitle-A/part-55" TargetMode="External"/><Relationship Id="rId5" Type="http://schemas.openxmlformats.org/officeDocument/2006/relationships/hyperlink" Target="https://www.ecfr.gov/current/title-2/subtitle-A/chapter-II/part-200" TargetMode="External"/><Relationship Id="rId4" Type="http://schemas.openxmlformats.org/officeDocument/2006/relationships/hyperlink" Target="https://www.ecfr.gov/current/title-24/subtitle-B/chapter-IX/part-100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B65B9-F609-EDC6-95C3-FCA9BB17F866}"/>
              </a:ext>
            </a:extLst>
          </p:cNvPr>
          <p:cNvSpPr>
            <a:spLocks noGrp="1"/>
          </p:cNvSpPr>
          <p:nvPr>
            <p:ph type="ctrTitle"/>
          </p:nvPr>
        </p:nvSpPr>
        <p:spPr>
          <a:xfrm>
            <a:off x="2950265" y="1400657"/>
            <a:ext cx="6291470" cy="3290611"/>
          </a:xfrm>
        </p:spPr>
        <p:txBody>
          <a:bodyPr anchor="ctr">
            <a:normAutofit/>
          </a:bodyPr>
          <a:lstStyle/>
          <a:p>
            <a:r>
              <a:t>Indian Housing Plan and NAHASDA Options for Tribes</a:t>
            </a:r>
          </a:p>
        </p:txBody>
      </p:sp>
      <p:sp>
        <p:nvSpPr>
          <p:cNvPr id="3" name="Subtitle 2">
            <a:extLst>
              <a:ext uri="{FF2B5EF4-FFF2-40B4-BE49-F238E27FC236}">
                <a16:creationId xmlns:a16="http://schemas.microsoft.com/office/drawing/2014/main" id="{53014495-C043-C8FB-D8BD-411168852C2E}"/>
              </a:ext>
            </a:extLst>
          </p:cNvPr>
          <p:cNvSpPr>
            <a:spLocks noGrp="1"/>
          </p:cNvSpPr>
          <p:nvPr>
            <p:ph type="subTitle" idx="1"/>
          </p:nvPr>
        </p:nvSpPr>
        <p:spPr>
          <a:xfrm>
            <a:off x="2676941" y="5812260"/>
            <a:ext cx="6838118" cy="702946"/>
          </a:xfrm>
        </p:spPr>
        <p:txBody>
          <a:bodyPr anchor="ctr">
            <a:normAutofit/>
          </a:bodyPr>
          <a:lstStyle/>
          <a:p>
            <a:r>
              <a:t>Housing activities, tribal priorities, and program planning</a:t>
            </a:r>
          </a:p>
        </p:txBody>
      </p:sp>
      <p:sp>
        <p:nvSpPr>
          <p:cNvPr id="5" name="Date Placeholder 4">
            <a:extLst>
              <a:ext uri="{FF2B5EF4-FFF2-40B4-BE49-F238E27FC236}">
                <a16:creationId xmlns:a16="http://schemas.microsoft.com/office/drawing/2014/main" id="{70A6CC47-EB3D-4CB8-8903-F6AD1D8EC181}"/>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B50C4589-B5BA-F7E0-AD9E-7C2C651877A4}"/>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DDF60B60-82CA-4BB9-BA6E-A62FADF2374B}" type="slidenum">
              <a:rPr/>
              <a:t>1</a:t>
            </a:fld>
            <a:endParaRPr/>
          </a:p>
        </p:txBody>
      </p:sp>
    </p:spTree>
    <p:extLst>
      <p:ext uri="{BB962C8B-B14F-4D97-AF65-F5344CB8AC3E}">
        <p14:creationId xmlns:p14="http://schemas.microsoft.com/office/powerpoint/2010/main" val="2895217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2BCA2-9409-1FE1-E7A3-71642DC893B6}"/>
              </a:ext>
            </a:extLst>
          </p:cNvPr>
          <p:cNvSpPr>
            <a:spLocks noGrp="1"/>
          </p:cNvSpPr>
          <p:nvPr>
            <p:ph type="title"/>
          </p:nvPr>
        </p:nvSpPr>
        <p:spPr>
          <a:xfrm>
            <a:off x="457200" y="2968607"/>
            <a:ext cx="8932653" cy="3450568"/>
          </a:xfrm>
        </p:spPr>
        <p:txBody>
          <a:bodyPr anchor="b">
            <a:normAutofit/>
          </a:bodyPr>
          <a:lstStyle/>
          <a:p>
            <a:r>
              <a:t>Understanding the Indian Housing Plan (IHP)</a:t>
            </a:r>
          </a:p>
        </p:txBody>
      </p:sp>
      <p:sp>
        <p:nvSpPr>
          <p:cNvPr id="5" name="Date Placeholder 4">
            <a:extLst>
              <a:ext uri="{FF2B5EF4-FFF2-40B4-BE49-F238E27FC236}">
                <a16:creationId xmlns:a16="http://schemas.microsoft.com/office/drawing/2014/main" id="{BAD3A0E2-6489-754C-843A-3594357315AA}"/>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BA0D58E8-3B10-66BD-AC97-E053BD7FB681}"/>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DDF60B60-82CA-4BB9-BA6E-A62FADF2374B}" type="slidenum">
              <a:rPr/>
              <a:t>2</a:t>
            </a:fld>
            <a:endParaRPr/>
          </a:p>
        </p:txBody>
      </p:sp>
    </p:spTree>
    <p:extLst>
      <p:ext uri="{BB962C8B-B14F-4D97-AF65-F5344CB8AC3E}">
        <p14:creationId xmlns:p14="http://schemas.microsoft.com/office/powerpoint/2010/main" val="2357739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What is the Indian Housing Plan?</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fontScale="92500" lnSpcReduction="10000"/>
          </a:bodyPr>
          <a:lstStyle/>
          <a:p>
            <a:pPr marL="0" indent="0">
              <a:spcBef>
                <a:spcPts val="2500"/>
              </a:spcBef>
              <a:buNone/>
            </a:pPr>
            <a:r>
              <a:rPr lang="en-US" sz="1400" b="1" dirty="0"/>
              <a:t>What is an IHP</a:t>
            </a:r>
          </a:p>
          <a:p>
            <a:pPr marL="0" indent="0">
              <a:spcBef>
                <a:spcPts val="2500"/>
              </a:spcBef>
              <a:buNone/>
            </a:pPr>
            <a:r>
              <a:rPr lang="en-US" sz="1400" dirty="0"/>
              <a:t>It is a form submitted to HUD in October by a TDHE that describes that fiscal year’s plan on expending the federal funding allocated for supporting housing related activities.</a:t>
            </a:r>
          </a:p>
          <a:p>
            <a:pPr marL="0" indent="0">
              <a:spcBef>
                <a:spcPts val="2500"/>
              </a:spcBef>
              <a:buNone/>
            </a:pPr>
            <a:r>
              <a:rPr sz="1400" b="1" dirty="0"/>
              <a:t>Purpose of the IHP</a:t>
            </a:r>
          </a:p>
          <a:p>
            <a:pPr marL="0" lvl="1" indent="0">
              <a:buFont typeface="Arial"/>
              <a:buNone/>
            </a:pPr>
            <a:r>
              <a:rPr sz="1400" dirty="0"/>
              <a:t>The IHP serves as an annual blueprint for tribes to address local housing needs effectively and responsibly.</a:t>
            </a:r>
          </a:p>
          <a:p>
            <a:pPr marL="0" indent="0">
              <a:spcBef>
                <a:spcPts val="2500"/>
              </a:spcBef>
              <a:buFont typeface="Arial"/>
              <a:buNone/>
            </a:pPr>
            <a:r>
              <a:rPr sz="1400" b="1" dirty="0"/>
              <a:t>Goals and Funding</a:t>
            </a:r>
          </a:p>
          <a:p>
            <a:pPr marL="0" lvl="1" indent="0">
              <a:buFont typeface="Arial"/>
              <a:buNone/>
            </a:pPr>
            <a:r>
              <a:rPr sz="1400" dirty="0"/>
              <a:t>It outlines housing goals, activities, funding allocations, and expected outcomes to benefit tribal members.</a:t>
            </a:r>
          </a:p>
          <a:p>
            <a:pPr marL="0" indent="0">
              <a:spcBef>
                <a:spcPts val="2500"/>
              </a:spcBef>
              <a:buFont typeface="Arial"/>
              <a:buNone/>
            </a:pPr>
            <a:r>
              <a:rPr sz="1400" b="1" dirty="0"/>
              <a:t>Addressing Housing Needs</a:t>
            </a:r>
          </a:p>
          <a:p>
            <a:pPr marL="0" lvl="1" indent="0">
              <a:buFont typeface="Arial"/>
              <a:buNone/>
            </a:pPr>
            <a:r>
              <a:rPr sz="1400" dirty="0"/>
              <a:t>The IHP identifies issues like overcrowding, rehabilitation, homelessness risk, and infrastructure gaps in tribal communities.</a:t>
            </a:r>
          </a:p>
          <a:p>
            <a:pPr marL="0" indent="0">
              <a:spcBef>
                <a:spcPts val="2500"/>
              </a:spcBef>
              <a:buFont typeface="Arial"/>
              <a:buNone/>
            </a:pPr>
            <a:r>
              <a:rPr sz="1400" b="1" dirty="0"/>
              <a:t>Transparency and Accountability</a:t>
            </a:r>
          </a:p>
          <a:p>
            <a:pPr marL="0" lvl="1" indent="0">
              <a:buFont typeface="Arial"/>
              <a:buNone/>
            </a:pPr>
            <a:r>
              <a:rPr sz="1400" dirty="0"/>
              <a:t>The IHP establishes a transparent planning and reporting process ensuring federal compliance and fund release.</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DDF60B60-82CA-4BB9-BA6E-A62FADF2374B}" type="slidenum">
              <a:rPr/>
              <a:t>3</a:t>
            </a:fld>
            <a:endParaRPr/>
          </a:p>
        </p:txBody>
      </p:sp>
    </p:spTree>
    <p:extLst>
      <p:ext uri="{BB962C8B-B14F-4D97-AF65-F5344CB8AC3E}">
        <p14:creationId xmlns:p14="http://schemas.microsoft.com/office/powerpoint/2010/main" val="2568141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2F2DA-4BBB-0352-DE9A-0FCEFF92A6BF}"/>
              </a:ext>
            </a:extLst>
          </p:cNvPr>
          <p:cNvSpPr>
            <a:spLocks noGrp="1"/>
          </p:cNvSpPr>
          <p:nvPr>
            <p:ph type="title"/>
          </p:nvPr>
        </p:nvSpPr>
        <p:spPr>
          <a:xfrm>
            <a:off x="457200" y="720473"/>
            <a:ext cx="3664107" cy="3864052"/>
          </a:xfrm>
        </p:spPr>
        <p:txBody>
          <a:bodyPr anchor="t">
            <a:normAutofit/>
          </a:bodyPr>
          <a:lstStyle/>
          <a:p>
            <a:r>
              <a:t>Why Tribes Need an IHP</a:t>
            </a:r>
          </a:p>
        </p:txBody>
      </p:sp>
      <p:sp>
        <p:nvSpPr>
          <p:cNvPr id="3" name="Content Placeholder 2">
            <a:extLst>
              <a:ext uri="{FF2B5EF4-FFF2-40B4-BE49-F238E27FC236}">
                <a16:creationId xmlns:a16="http://schemas.microsoft.com/office/drawing/2014/main" id="{18E4710C-907A-C8FA-A73D-35C8F6AF798F}"/>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Access to Federal Housing Funds</a:t>
            </a:r>
          </a:p>
          <a:p>
            <a:pPr marL="0" lvl="1" indent="0">
              <a:buFont typeface="Arial"/>
              <a:buNone/>
            </a:pPr>
            <a:r>
              <a:rPr sz="1400" dirty="0"/>
              <a:t>An approved IHP is required to receive IHBG funds, </a:t>
            </a:r>
            <a:r>
              <a:rPr lang="en-US" sz="1400" dirty="0"/>
              <a:t>which are </a:t>
            </a:r>
            <a:r>
              <a:rPr sz="1400" dirty="0"/>
              <a:t>the main federal </a:t>
            </a:r>
            <a:r>
              <a:rPr lang="en-US" sz="1400" dirty="0"/>
              <a:t>funding </a:t>
            </a:r>
            <a:r>
              <a:rPr sz="1400" dirty="0"/>
              <a:t>resource</a:t>
            </a:r>
            <a:r>
              <a:rPr lang="en-US" sz="1400" dirty="0"/>
              <a:t> </a:t>
            </a:r>
            <a:r>
              <a:rPr sz="1400" dirty="0"/>
              <a:t>for tribes.</a:t>
            </a:r>
          </a:p>
          <a:p>
            <a:pPr marL="0" indent="0">
              <a:spcBef>
                <a:spcPts val="2500"/>
              </a:spcBef>
              <a:buFont typeface="Arial"/>
              <a:buNone/>
            </a:pPr>
            <a:r>
              <a:rPr sz="1400" b="1" dirty="0"/>
              <a:t>Systematic Housing Priorities</a:t>
            </a:r>
          </a:p>
          <a:p>
            <a:pPr marL="0" lvl="1" indent="0">
              <a:buFont typeface="Arial"/>
              <a:buNone/>
            </a:pPr>
            <a:r>
              <a:rPr sz="1400" dirty="0"/>
              <a:t>The IHP ensures tribes systematically address housing needs and set clear housing goals.</a:t>
            </a:r>
          </a:p>
          <a:p>
            <a:pPr marL="0" indent="0">
              <a:spcBef>
                <a:spcPts val="2500"/>
              </a:spcBef>
              <a:buFont typeface="Arial"/>
              <a:buNone/>
            </a:pPr>
            <a:r>
              <a:rPr sz="1400" b="1" dirty="0"/>
              <a:t>Enhancing Tribal Self-Determination</a:t>
            </a:r>
          </a:p>
          <a:p>
            <a:pPr marL="0" lvl="1" indent="0">
              <a:buFont typeface="Arial"/>
              <a:buNone/>
            </a:pPr>
            <a:r>
              <a:rPr sz="1400" dirty="0"/>
              <a:t>It allows tribes to tailor housing programs to their unique </a:t>
            </a:r>
            <a:r>
              <a:rPr lang="en-US" sz="1400" dirty="0"/>
              <a:t>community needs, </a:t>
            </a:r>
            <a:r>
              <a:rPr sz="1400" dirty="0"/>
              <a:t>cultural, geographic, and econom</a:t>
            </a:r>
            <a:r>
              <a:rPr lang="en-US" sz="1400" dirty="0"/>
              <a:t>ies</a:t>
            </a:r>
            <a:r>
              <a:rPr sz="1400" dirty="0"/>
              <a:t>.</a:t>
            </a:r>
          </a:p>
          <a:p>
            <a:pPr marL="0" indent="0">
              <a:spcBef>
                <a:spcPts val="2500"/>
              </a:spcBef>
              <a:buFont typeface="Arial"/>
              <a:buNone/>
            </a:pPr>
            <a:r>
              <a:rPr sz="1400" b="1" dirty="0"/>
              <a:t>Transparency and Accountability</a:t>
            </a:r>
          </a:p>
          <a:p>
            <a:pPr marL="0" lvl="1" indent="0">
              <a:buFont typeface="Arial"/>
              <a:buNone/>
            </a:pPr>
            <a:r>
              <a:rPr sz="1400" dirty="0"/>
              <a:t>The IHP provides clear documentation of fund usage and expected outcomes, building community trust.</a:t>
            </a:r>
          </a:p>
        </p:txBody>
      </p:sp>
      <p:sp>
        <p:nvSpPr>
          <p:cNvPr id="5" name="Date Placeholder 4">
            <a:extLst>
              <a:ext uri="{FF2B5EF4-FFF2-40B4-BE49-F238E27FC236}">
                <a16:creationId xmlns:a16="http://schemas.microsoft.com/office/drawing/2014/main" id="{CF51B780-8DE3-CD4E-05ED-9CC60900889B}"/>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76E64491-6CAD-B120-0765-BDA0F034552D}"/>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DDF60B60-82CA-4BB9-BA6E-A62FADF2374B}" type="slidenum">
              <a:rPr/>
              <a:t>4</a:t>
            </a:fld>
            <a:endParaRPr/>
          </a:p>
        </p:txBody>
      </p:sp>
    </p:spTree>
    <p:extLst>
      <p:ext uri="{BB962C8B-B14F-4D97-AF65-F5344CB8AC3E}">
        <p14:creationId xmlns:p14="http://schemas.microsoft.com/office/powerpoint/2010/main" val="1199659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2BCA2-9409-1FE1-E7A3-71642DC893B6}"/>
              </a:ext>
            </a:extLst>
          </p:cNvPr>
          <p:cNvSpPr>
            <a:spLocks noGrp="1"/>
          </p:cNvSpPr>
          <p:nvPr>
            <p:ph type="title"/>
          </p:nvPr>
        </p:nvSpPr>
        <p:spPr>
          <a:xfrm>
            <a:off x="457200" y="2968607"/>
            <a:ext cx="8932653" cy="3450568"/>
          </a:xfrm>
        </p:spPr>
        <p:txBody>
          <a:bodyPr anchor="b">
            <a:normAutofit/>
          </a:bodyPr>
          <a:lstStyle/>
          <a:p>
            <a:r>
              <a:t>Additional Housing Options Under NAHASDA</a:t>
            </a:r>
          </a:p>
        </p:txBody>
      </p:sp>
      <p:sp>
        <p:nvSpPr>
          <p:cNvPr id="5" name="Date Placeholder 4">
            <a:extLst>
              <a:ext uri="{FF2B5EF4-FFF2-40B4-BE49-F238E27FC236}">
                <a16:creationId xmlns:a16="http://schemas.microsoft.com/office/drawing/2014/main" id="{BAD3A0E2-6489-754C-843A-3594357315AA}"/>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BA0D58E8-3B10-66BD-AC97-E053BD7FB681}"/>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EE5B3003-2C54-13C6-9832-7637201064DE}" type="slidenum">
              <a:rPr/>
              <a:t>5</a:t>
            </a:fld>
            <a:endParaRPr/>
          </a:p>
        </p:txBody>
      </p:sp>
    </p:spTree>
    <p:extLst>
      <p:ext uri="{BB962C8B-B14F-4D97-AF65-F5344CB8AC3E}">
        <p14:creationId xmlns:p14="http://schemas.microsoft.com/office/powerpoint/2010/main" val="2357739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rPr lang="en-US" dirty="0"/>
              <a:t>Eligible</a:t>
            </a:r>
            <a:r>
              <a:rPr dirty="0"/>
              <a:t> Housing Activities</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Updated HUD Guidance</a:t>
            </a:r>
          </a:p>
          <a:p>
            <a:pPr marL="0" lvl="1" indent="0">
              <a:buFont typeface="Arial"/>
              <a:buNone/>
            </a:pPr>
            <a:r>
              <a:rPr sz="1400" dirty="0"/>
              <a:t>PIH Notice 2023-30 replaces prior guidance and clarifies the broad range of affordable housing activities IHBG funding may support.</a:t>
            </a:r>
          </a:p>
          <a:p>
            <a:pPr marL="0" indent="0">
              <a:spcBef>
                <a:spcPts val="2500"/>
              </a:spcBef>
              <a:buFont typeface="Arial"/>
              <a:buNone/>
            </a:pPr>
            <a:r>
              <a:rPr sz="1400" b="1" dirty="0"/>
              <a:t>Existing and Additional Options</a:t>
            </a:r>
          </a:p>
          <a:p>
            <a:pPr marL="0" lvl="1" indent="0">
              <a:buFont typeface="Arial"/>
              <a:buNone/>
            </a:pPr>
            <a:r>
              <a:rPr sz="1400" dirty="0"/>
              <a:t>IRHA already offers new construction, rehabilitation and modernization, and rental assistance. The notice confirms </a:t>
            </a:r>
            <a:r>
              <a:rPr lang="en-US" sz="1400" dirty="0"/>
              <a:t>additional </a:t>
            </a:r>
            <a:r>
              <a:rPr sz="1400" dirty="0"/>
              <a:t>options Tribes may consider.</a:t>
            </a:r>
          </a:p>
          <a:p>
            <a:pPr marL="0" indent="0">
              <a:spcBef>
                <a:spcPts val="2500"/>
              </a:spcBef>
              <a:buFont typeface="Arial"/>
              <a:buNone/>
            </a:pPr>
            <a:r>
              <a:rPr sz="1400" b="1" dirty="0"/>
              <a:t>Housing Connection</a:t>
            </a:r>
          </a:p>
          <a:p>
            <a:pPr marL="0" lvl="1" indent="0">
              <a:buFont typeface="Arial"/>
              <a:buNone/>
            </a:pPr>
            <a:r>
              <a:rPr sz="1400" dirty="0"/>
              <a:t>Activities must serve an eligible housing purpose and meet the applicable family and program requirements.</a:t>
            </a:r>
          </a:p>
          <a:p>
            <a:pPr marL="0" indent="0">
              <a:spcBef>
                <a:spcPts val="2500"/>
              </a:spcBef>
              <a:buFont typeface="Arial"/>
              <a:buNone/>
            </a:pPr>
            <a:r>
              <a:rPr sz="1400" b="1" dirty="0"/>
              <a:t>When Program Development Is Needed</a:t>
            </a:r>
          </a:p>
          <a:p>
            <a:pPr marL="0" lvl="1" indent="0">
              <a:buFont typeface="Arial"/>
              <a:buNone/>
            </a:pPr>
            <a:r>
              <a:rPr sz="1400" dirty="0"/>
              <a:t>An activity outside current IRHA programs </a:t>
            </a:r>
            <a:r>
              <a:rPr lang="en-US" sz="1400" dirty="0"/>
              <a:t>will</a:t>
            </a:r>
            <a:r>
              <a:rPr sz="1400" dirty="0"/>
              <a:t> require IRHA to </a:t>
            </a:r>
            <a:r>
              <a:rPr lang="en-US" sz="1400" dirty="0"/>
              <a:t>either </a:t>
            </a:r>
            <a:r>
              <a:rPr sz="1400" dirty="0"/>
              <a:t>adapt an existing program or design a new one before assistance begins.</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8C630A04-5A25-9E0C-9436-126091DB86B3}" type="slidenum">
              <a:rPr/>
              <a:t>6</a:t>
            </a:fld>
            <a:endParaRPr/>
          </a:p>
        </p:txBody>
      </p:sp>
    </p:spTree>
    <p:extLst>
      <p:ext uri="{BB962C8B-B14F-4D97-AF65-F5344CB8AC3E}">
        <p14:creationId xmlns:p14="http://schemas.microsoft.com/office/powerpoint/2010/main" val="2568141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Homeownership Assistance</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Down Payment and Closing Costs</a:t>
            </a:r>
            <a:r>
              <a:rPr lang="en-US" sz="1400" b="1" dirty="0"/>
              <a:t> * (Offered under IRHA TEAM program)</a:t>
            </a:r>
            <a:endParaRPr sz="1400" b="1" dirty="0"/>
          </a:p>
          <a:p>
            <a:pPr marL="0" lvl="1" indent="0">
              <a:buFont typeface="Arial"/>
              <a:buNone/>
            </a:pPr>
            <a:r>
              <a:rPr sz="1400" dirty="0"/>
              <a:t>Help eligible homebuyers cover the </a:t>
            </a:r>
            <a:r>
              <a:rPr lang="en-US" sz="1400" dirty="0"/>
              <a:t>downpayment and closing costs </a:t>
            </a:r>
            <a:r>
              <a:rPr sz="1400" dirty="0"/>
              <a:t>needed to purchase an affordable home.</a:t>
            </a:r>
          </a:p>
          <a:p>
            <a:pPr marL="0" indent="0">
              <a:spcBef>
                <a:spcPts val="2500"/>
              </a:spcBef>
              <a:buFont typeface="Arial"/>
              <a:buNone/>
            </a:pPr>
            <a:r>
              <a:rPr sz="1400" b="1" dirty="0"/>
              <a:t>Mortgage Lending Assistance</a:t>
            </a:r>
            <a:r>
              <a:rPr lang="en-US" sz="1400" b="1" dirty="0"/>
              <a:t> (Not currently offered) </a:t>
            </a:r>
            <a:endParaRPr sz="1400" b="1" dirty="0"/>
          </a:p>
          <a:p>
            <a:pPr marL="0" lvl="1" indent="0">
              <a:buFont typeface="Arial"/>
              <a:buNone/>
            </a:pPr>
            <a:r>
              <a:rPr sz="1400" dirty="0"/>
              <a:t>Provide eligible subsidies for costs associated with obtaining or maintaining a home mortgage.</a:t>
            </a:r>
          </a:p>
          <a:p>
            <a:pPr marL="0" indent="0">
              <a:spcBef>
                <a:spcPts val="2500"/>
              </a:spcBef>
              <a:buFont typeface="Arial"/>
              <a:buNone/>
            </a:pPr>
            <a:r>
              <a:rPr sz="1400" b="1" dirty="0"/>
              <a:t>Purchasing Existing Homes</a:t>
            </a:r>
            <a:r>
              <a:rPr lang="en-US" sz="1400" b="1" dirty="0"/>
              <a:t> (Offered)</a:t>
            </a:r>
            <a:endParaRPr sz="1400" b="1" dirty="0"/>
          </a:p>
          <a:p>
            <a:pPr marL="0" lvl="1" indent="0">
              <a:buFont typeface="Arial"/>
              <a:buNone/>
            </a:pPr>
            <a:r>
              <a:rPr sz="1400" dirty="0"/>
              <a:t>Acquire existing homes for an eligible homeownership program </a:t>
            </a:r>
            <a:r>
              <a:rPr lang="en-US" sz="1400" dirty="0"/>
              <a:t>provided through the IRHA HOP/HOPE program. </a:t>
            </a:r>
            <a:endParaRPr sz="1400" dirty="0"/>
          </a:p>
          <a:p>
            <a:pPr marL="0" indent="0">
              <a:spcBef>
                <a:spcPts val="2500"/>
              </a:spcBef>
              <a:buFont typeface="Arial"/>
              <a:buNone/>
            </a:pPr>
            <a:r>
              <a:rPr sz="1400" b="1" dirty="0"/>
              <a:t>Homebuyer Loan Programs</a:t>
            </a:r>
            <a:r>
              <a:rPr lang="en-US" sz="1400" b="1" dirty="0"/>
              <a:t> (Section 184 loans not currently offered directly by IRHA)</a:t>
            </a:r>
            <a:endParaRPr sz="1400" b="1" dirty="0"/>
          </a:p>
          <a:p>
            <a:pPr marL="0" lvl="1" indent="0">
              <a:buFont typeface="Arial"/>
              <a:buNone/>
            </a:pPr>
            <a:r>
              <a:rPr lang="en-US" sz="1400" dirty="0"/>
              <a:t>You could obtain a section 184 loan through an eligible lender to purchase a home at a lower interest rate or preferential terms. It could be used in coordination with the TEAM program. </a:t>
            </a:r>
            <a:endParaRPr sz="1400" dirty="0"/>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D3D7D1C8-AE23-AA48-DF65-C742588DBE47}" type="slidenum">
              <a:rPr/>
              <a:t>7</a:t>
            </a:fld>
            <a:endParaRPr/>
          </a:p>
        </p:txBody>
      </p:sp>
    </p:spTree>
    <p:extLst>
      <p:ext uri="{BB962C8B-B14F-4D97-AF65-F5344CB8AC3E}">
        <p14:creationId xmlns:p14="http://schemas.microsoft.com/office/powerpoint/2010/main" val="2568141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Keeping Families Housed</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Security Deposits</a:t>
            </a:r>
            <a:r>
              <a:rPr lang="en-US" sz="1400" b="1" dirty="0"/>
              <a:t> (Not Currently Offered) 	</a:t>
            </a:r>
            <a:endParaRPr sz="1400" b="1" dirty="0"/>
          </a:p>
          <a:p>
            <a:pPr marL="0" lvl="1" indent="0">
              <a:buFont typeface="Arial"/>
              <a:buNone/>
            </a:pPr>
            <a:r>
              <a:rPr sz="1400" dirty="0"/>
              <a:t>Help eligible households pay a security deposit needed to move into affordable housing.</a:t>
            </a:r>
          </a:p>
          <a:p>
            <a:pPr marL="0" indent="0">
              <a:spcBef>
                <a:spcPts val="2500"/>
              </a:spcBef>
              <a:buFont typeface="Arial"/>
              <a:buNone/>
            </a:pPr>
            <a:r>
              <a:rPr sz="1400" b="1" dirty="0"/>
              <a:t>Tenant-Based Rental Assistance</a:t>
            </a:r>
            <a:r>
              <a:rPr lang="en-US" sz="1400" b="1" dirty="0"/>
              <a:t> (Currently Offered Only in Fairbanks) </a:t>
            </a:r>
            <a:endParaRPr sz="1400" b="1" dirty="0"/>
          </a:p>
          <a:p>
            <a:pPr marL="0" lvl="1" indent="0">
              <a:buFont typeface="Arial"/>
              <a:buNone/>
            </a:pPr>
            <a:r>
              <a:rPr sz="1400" dirty="0"/>
              <a:t>IRHA provides rental assistance</a:t>
            </a:r>
            <a:r>
              <a:rPr lang="en-US" sz="1400" dirty="0"/>
              <a:t> through the Tenant Based Assistance Program</a:t>
            </a:r>
            <a:r>
              <a:rPr sz="1400" dirty="0"/>
              <a:t>. PIH 2023-30 identifies assistance for eligible families leasing privately owned units.</a:t>
            </a:r>
          </a:p>
          <a:p>
            <a:pPr marL="0" indent="0">
              <a:spcBef>
                <a:spcPts val="2500"/>
              </a:spcBef>
              <a:buFont typeface="Arial"/>
              <a:buNone/>
            </a:pPr>
            <a:r>
              <a:rPr sz="1400" b="1" dirty="0"/>
              <a:t>Foreclosure Prevention</a:t>
            </a:r>
            <a:r>
              <a:rPr lang="en-US" sz="1400" b="1" dirty="0"/>
              <a:t> (Currently Offered Only in Fairbanks) </a:t>
            </a:r>
            <a:endParaRPr sz="1400" b="1" dirty="0"/>
          </a:p>
          <a:p>
            <a:pPr marL="0" lvl="1" indent="0">
              <a:buFont typeface="Arial"/>
              <a:buNone/>
            </a:pPr>
            <a:r>
              <a:rPr lang="en-US" sz="1400" dirty="0"/>
              <a:t>IRHA provides foreclosure prevention through the Tenant Based Assistance program to h</a:t>
            </a:r>
            <a:r>
              <a:rPr sz="1400" dirty="0"/>
              <a:t>elp with mortgage payments when assistance is needed.</a:t>
            </a:r>
          </a:p>
          <a:p>
            <a:pPr marL="0" indent="0">
              <a:spcBef>
                <a:spcPts val="2500"/>
              </a:spcBef>
              <a:buFont typeface="Arial"/>
              <a:buNone/>
            </a:pPr>
            <a:r>
              <a:rPr sz="1400" b="1" dirty="0"/>
              <a:t>Housing C</a:t>
            </a:r>
            <a:r>
              <a:rPr lang="en-US" sz="1400" b="1" dirty="0"/>
              <a:t>o</a:t>
            </a:r>
            <a:r>
              <a:rPr sz="1400" b="1" dirty="0"/>
              <a:t>unseling</a:t>
            </a:r>
            <a:r>
              <a:rPr lang="en-US" sz="1400" b="1" dirty="0"/>
              <a:t> (Offered for free through AHFC) </a:t>
            </a:r>
            <a:endParaRPr sz="1400" b="1" dirty="0"/>
          </a:p>
          <a:p>
            <a:pPr marL="0" lvl="1" indent="0">
              <a:buNone/>
            </a:pPr>
            <a:r>
              <a:rPr lang="en-US" sz="1400" dirty="0"/>
              <a:t>Alaska Housing Finance Corporation (AHFC) offers a first-time homebuyer class online or in person. It covers</a:t>
            </a:r>
            <a:r>
              <a:rPr sz="1400" dirty="0"/>
              <a:t> budgeting, homebuyer education, and tenant training to help families </a:t>
            </a:r>
            <a:r>
              <a:rPr lang="en-US" sz="1400" dirty="0"/>
              <a:t>be successful with their housing. </a:t>
            </a:r>
            <a:endParaRPr sz="1400" dirty="0"/>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BA58DA2A-B818-18A9-29C1-B697728D5BCE}" type="slidenum">
              <a:rPr/>
              <a:t>8</a:t>
            </a:fld>
            <a:endParaRPr/>
          </a:p>
        </p:txBody>
      </p:sp>
    </p:spTree>
    <p:extLst>
      <p:ext uri="{BB962C8B-B14F-4D97-AF65-F5344CB8AC3E}">
        <p14:creationId xmlns:p14="http://schemas.microsoft.com/office/powerpoint/2010/main" val="2568141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Student and Family Support</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None/>
            </a:pPr>
            <a:r>
              <a:rPr sz="1400" b="1" dirty="0"/>
              <a:t>Student Housing</a:t>
            </a:r>
            <a:r>
              <a:rPr lang="en-US" sz="1400" b="1" dirty="0"/>
              <a:t> (Not Currently Offered) </a:t>
            </a:r>
            <a:endParaRPr sz="1400" b="1" dirty="0"/>
          </a:p>
          <a:p>
            <a:pPr marL="0" lvl="1" indent="0">
              <a:buFont typeface="Arial"/>
              <a:buNone/>
            </a:pPr>
            <a:r>
              <a:rPr sz="1400" dirty="0"/>
              <a:t>Consider housing assistance for eligible students, including student rental housing options.</a:t>
            </a:r>
          </a:p>
          <a:p>
            <a:pPr marL="0" indent="0">
              <a:spcBef>
                <a:spcPts val="2500"/>
              </a:spcBef>
              <a:buNone/>
            </a:pPr>
            <a:r>
              <a:rPr sz="1400" b="1" dirty="0"/>
              <a:t>Tuition and Fees</a:t>
            </a:r>
            <a:r>
              <a:rPr lang="en-US" sz="1400" b="1" dirty="0"/>
              <a:t> (Not Currently Offered) </a:t>
            </a:r>
            <a:endParaRPr sz="1400" b="1" dirty="0"/>
          </a:p>
          <a:p>
            <a:pPr marL="0" lvl="1" indent="0">
              <a:buFont typeface="Arial"/>
              <a:buNone/>
            </a:pPr>
            <a:r>
              <a:rPr sz="1400" dirty="0"/>
              <a:t>College tuition and fee assistance may be included in a qualifying housing services program.</a:t>
            </a:r>
          </a:p>
          <a:p>
            <a:pPr marL="0" indent="0">
              <a:spcBef>
                <a:spcPts val="2500"/>
              </a:spcBef>
              <a:buFont typeface="Arial"/>
              <a:buNone/>
            </a:pPr>
            <a:r>
              <a:rPr sz="1400" b="1" dirty="0"/>
              <a:t>Childcare and Self-Sufficiency</a:t>
            </a:r>
            <a:r>
              <a:rPr lang="en-US" sz="1400" b="1" dirty="0"/>
              <a:t> (Not Currently Offered) </a:t>
            </a:r>
            <a:endParaRPr sz="1400" b="1" dirty="0"/>
          </a:p>
          <a:p>
            <a:pPr marL="0" lvl="1" indent="0">
              <a:buFont typeface="Arial"/>
              <a:buNone/>
            </a:pPr>
            <a:r>
              <a:rPr sz="1400" dirty="0"/>
              <a:t>Childcare costs and self-sufficiency services may help eligible housing participants maintain stability.</a:t>
            </a:r>
          </a:p>
          <a:p>
            <a:pPr marL="0" indent="0">
              <a:spcBef>
                <a:spcPts val="2500"/>
              </a:spcBef>
              <a:buFont typeface="Arial"/>
              <a:buNone/>
            </a:pPr>
            <a:r>
              <a:rPr sz="1400" b="1" dirty="0"/>
              <a:t>A Defined Housing Purpose</a:t>
            </a:r>
          </a:p>
          <a:p>
            <a:pPr marL="0" lvl="1" indent="0">
              <a:buFont typeface="Arial"/>
              <a:buNone/>
            </a:pPr>
            <a:r>
              <a:rPr lang="en-US" sz="1400" dirty="0"/>
              <a:t>The activities on this slide are not considered eligible housing activities by themselves. As a result, in order to offer them, </a:t>
            </a:r>
            <a:r>
              <a:rPr sz="1400" dirty="0"/>
              <a:t>IRHA must document</a:t>
            </a:r>
            <a:r>
              <a:rPr lang="en-US" sz="1400" dirty="0"/>
              <a:t> how these connect to housing for each participant. </a:t>
            </a:r>
            <a:endParaRPr sz="1400" dirty="0"/>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388657AE-30A1-5A7A-6A7F-315D84436430}" type="slidenum">
              <a:rPr/>
              <a:t>9</a:t>
            </a:fld>
            <a:endParaRPr/>
          </a:p>
        </p:txBody>
      </p:sp>
    </p:spTree>
    <p:extLst>
      <p:ext uri="{BB962C8B-B14F-4D97-AF65-F5344CB8AC3E}">
        <p14:creationId xmlns:p14="http://schemas.microsoft.com/office/powerpoint/2010/main" val="2568141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Resident Services and Activities</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None/>
            </a:pPr>
            <a:r>
              <a:rPr sz="1400" b="1" dirty="0"/>
              <a:t>Resident Organizations</a:t>
            </a:r>
            <a:r>
              <a:rPr lang="en-US" sz="1400" b="1" dirty="0"/>
              <a:t> (Not Currently Offered) </a:t>
            </a:r>
            <a:endParaRPr sz="1400" b="1" dirty="0"/>
          </a:p>
          <a:p>
            <a:pPr marL="0" lvl="1" indent="0">
              <a:buFont typeface="Arial"/>
              <a:buNone/>
            </a:pPr>
            <a:r>
              <a:rPr sz="1400" dirty="0"/>
              <a:t>Support resident groups that help families participate in managing and improving their housing communities.</a:t>
            </a:r>
          </a:p>
          <a:p>
            <a:pPr marL="0" indent="0">
              <a:spcBef>
                <a:spcPts val="2500"/>
              </a:spcBef>
              <a:buNone/>
            </a:pPr>
            <a:r>
              <a:rPr sz="1400" b="1" dirty="0"/>
              <a:t>Energy Audits and Training</a:t>
            </a:r>
            <a:r>
              <a:rPr lang="en-US" sz="1400" b="1" dirty="0"/>
              <a:t> (Not Currently Offered) </a:t>
            </a:r>
            <a:endParaRPr sz="1400" b="1" dirty="0"/>
          </a:p>
          <a:p>
            <a:pPr marL="0" lvl="1" indent="0">
              <a:buFont typeface="Arial"/>
              <a:buNone/>
            </a:pPr>
            <a:r>
              <a:rPr sz="1400" dirty="0"/>
              <a:t>Help residents understand home energy use, routine maintenance, and ways to lower housing costs.</a:t>
            </a:r>
          </a:p>
          <a:p>
            <a:pPr marL="0" indent="0">
              <a:spcBef>
                <a:spcPts val="2500"/>
              </a:spcBef>
              <a:buNone/>
            </a:pPr>
            <a:r>
              <a:rPr sz="1400" b="1" dirty="0"/>
              <a:t>Sports and Recreation</a:t>
            </a:r>
            <a:r>
              <a:rPr lang="en-US" sz="1400" b="1" dirty="0"/>
              <a:t> (Not Currently Offered) </a:t>
            </a:r>
            <a:endParaRPr sz="1400" b="1" dirty="0"/>
          </a:p>
          <a:p>
            <a:pPr marL="0" lvl="1" indent="0">
              <a:buFont typeface="Arial"/>
              <a:buNone/>
            </a:pPr>
            <a:r>
              <a:rPr sz="1400" dirty="0"/>
              <a:t>Eligible services may include equipment and travel for residents participating in community sporting events.</a:t>
            </a:r>
          </a:p>
          <a:p>
            <a:pPr marL="0" indent="0">
              <a:spcBef>
                <a:spcPts val="2500"/>
              </a:spcBef>
              <a:buNone/>
            </a:pPr>
            <a:r>
              <a:rPr sz="1400" b="1" dirty="0"/>
              <a:t>Outreach and Housing Fairs</a:t>
            </a:r>
            <a:r>
              <a:rPr lang="en-US" sz="1400" b="1" dirty="0"/>
              <a:t> (Not Currently Offered) </a:t>
            </a:r>
            <a:endParaRPr sz="1400" b="1" dirty="0"/>
          </a:p>
          <a:p>
            <a:pPr marL="0" lvl="1" indent="0">
              <a:buFont typeface="Arial"/>
              <a:buNone/>
            </a:pPr>
            <a:r>
              <a:rPr sz="1400" dirty="0"/>
              <a:t>Provide housing information and training for eligible residents and families seeking housing assistance.</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DB7BEEEC-A170-5376-2B6E-CB54687B0CB1}" type="slidenum">
              <a:rPr/>
              <a:t>10</a:t>
            </a:fld>
            <a:endParaRPr/>
          </a:p>
        </p:txBody>
      </p:sp>
    </p:spTree>
    <p:extLst>
      <p:ext uri="{BB962C8B-B14F-4D97-AF65-F5344CB8AC3E}">
        <p14:creationId xmlns:p14="http://schemas.microsoft.com/office/powerpoint/2010/main" val="2568141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Land and Housing Infrastructure</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Land and Subdivision Roads</a:t>
            </a:r>
            <a:r>
              <a:rPr lang="en-US" sz="1400" b="1" dirty="0"/>
              <a:t> (Offered) </a:t>
            </a:r>
            <a:endParaRPr sz="1400" b="1" dirty="0"/>
          </a:p>
          <a:p>
            <a:pPr marL="0" lvl="1" indent="0">
              <a:buFont typeface="Arial"/>
              <a:buNone/>
            </a:pPr>
            <a:r>
              <a:rPr sz="1400" dirty="0"/>
              <a:t>Acquire land, prepare sites, and build roads for new affordable housing subdivisions, </a:t>
            </a:r>
            <a:r>
              <a:rPr lang="en-US" sz="1400" dirty="0"/>
              <a:t>for example the new subdivision road in </a:t>
            </a:r>
            <a:r>
              <a:rPr lang="en-US" sz="1400" dirty="0" err="1"/>
              <a:t>Allakaket</a:t>
            </a:r>
            <a:r>
              <a:rPr lang="en-US" sz="1400" dirty="0"/>
              <a:t>. </a:t>
            </a:r>
            <a:endParaRPr sz="1400" dirty="0"/>
          </a:p>
          <a:p>
            <a:pPr marL="0" indent="0">
              <a:spcBef>
                <a:spcPts val="2500"/>
              </a:spcBef>
              <a:buNone/>
            </a:pPr>
            <a:r>
              <a:rPr sz="1400" b="1" dirty="0"/>
              <a:t>Water, Sewer, and Electricity</a:t>
            </a:r>
            <a:r>
              <a:rPr lang="en-US" sz="1400" b="1" dirty="0"/>
              <a:t> (Not Currently Offered) </a:t>
            </a:r>
            <a:endParaRPr sz="1400" b="1" dirty="0"/>
          </a:p>
          <a:p>
            <a:pPr marL="0" lvl="1" indent="0">
              <a:buFont typeface="Arial"/>
              <a:buNone/>
            </a:pPr>
            <a:r>
              <a:rPr sz="1400" dirty="0"/>
              <a:t>Develop</a:t>
            </a:r>
            <a:r>
              <a:rPr lang="en-US" sz="1400" dirty="0"/>
              <a:t> infrastructure for</a:t>
            </a:r>
            <a:r>
              <a:rPr sz="1400" dirty="0"/>
              <a:t> utilities and connections needed to support affordable housing.</a:t>
            </a:r>
          </a:p>
          <a:p>
            <a:pPr marL="0" indent="0">
              <a:spcBef>
                <a:spcPts val="2500"/>
              </a:spcBef>
              <a:buNone/>
            </a:pPr>
            <a:r>
              <a:rPr sz="1400" b="1" dirty="0"/>
              <a:t>Broadband and Site Improvements</a:t>
            </a:r>
            <a:r>
              <a:rPr lang="en-US" sz="1400" b="1" dirty="0"/>
              <a:t> (Not Currently Offered) </a:t>
            </a:r>
            <a:endParaRPr sz="1400" b="1" dirty="0"/>
          </a:p>
          <a:p>
            <a:pPr marL="0" lvl="1" indent="0">
              <a:buFont typeface="Arial"/>
              <a:buNone/>
            </a:pPr>
            <a:r>
              <a:rPr sz="1400" dirty="0"/>
              <a:t>Housing infrastructure can include broadband, lighting, fencing, and playgrounds.</a:t>
            </a:r>
          </a:p>
          <a:p>
            <a:pPr marL="0" indent="0">
              <a:spcBef>
                <a:spcPts val="2500"/>
              </a:spcBef>
              <a:buFont typeface="Arial"/>
              <a:buNone/>
            </a:pPr>
            <a:r>
              <a:rPr sz="1400" b="1" dirty="0"/>
              <a:t>Shared Community Systems</a:t>
            </a:r>
          </a:p>
          <a:p>
            <a:pPr marL="0" lvl="1" indent="0">
              <a:buFont typeface="Arial"/>
              <a:buNone/>
            </a:pPr>
            <a:r>
              <a:rPr sz="1400" dirty="0"/>
              <a:t>IRHA must identify the housing</a:t>
            </a:r>
            <a:r>
              <a:rPr lang="en-US" sz="1400" dirty="0"/>
              <a:t> benefit of the system and allocate the cost between the multiple communities. </a:t>
            </a:r>
            <a:endParaRPr sz="1400" dirty="0"/>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30394428-F1DC-E5F6-DB0C-7DE31F3D8A23}" type="slidenum">
              <a:rPr/>
              <a:t>11</a:t>
            </a:fld>
            <a:endParaRPr/>
          </a:p>
        </p:txBody>
      </p:sp>
    </p:spTree>
    <p:extLst>
      <p:ext uri="{BB962C8B-B14F-4D97-AF65-F5344CB8AC3E}">
        <p14:creationId xmlns:p14="http://schemas.microsoft.com/office/powerpoint/2010/main" val="2568141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Different Ways to Provide Housing</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New, Acquired, or Converted Housing</a:t>
            </a:r>
            <a:r>
              <a:rPr lang="en-US" sz="1400" b="1" dirty="0"/>
              <a:t>  (Offered)</a:t>
            </a:r>
            <a:endParaRPr sz="1400" b="1" dirty="0"/>
          </a:p>
          <a:p>
            <a:pPr marL="0" lvl="1" indent="0">
              <a:buFont typeface="Arial"/>
              <a:buNone/>
            </a:pPr>
            <a:r>
              <a:rPr sz="1400" dirty="0"/>
              <a:t>IRHA </a:t>
            </a:r>
            <a:r>
              <a:rPr lang="en-US" sz="1400" dirty="0"/>
              <a:t>provides </a:t>
            </a:r>
            <a:r>
              <a:rPr sz="1400" dirty="0"/>
              <a:t>new housing</a:t>
            </a:r>
            <a:r>
              <a:rPr lang="en-US" sz="1400" dirty="0"/>
              <a:t> construction</a:t>
            </a:r>
            <a:r>
              <a:rPr sz="1400" dirty="0"/>
              <a:t>. Eligible approaches also include acquiring existing housing or converting a suitable building</a:t>
            </a:r>
            <a:r>
              <a:rPr lang="en-US" sz="1400" dirty="0"/>
              <a:t> for housing</a:t>
            </a:r>
            <a:r>
              <a:rPr sz="1400" dirty="0"/>
              <a:t>.</a:t>
            </a:r>
          </a:p>
          <a:p>
            <a:pPr marL="0" indent="0">
              <a:spcBef>
                <a:spcPts val="2500"/>
              </a:spcBef>
              <a:buNone/>
            </a:pPr>
            <a:r>
              <a:rPr sz="1400" b="1" dirty="0"/>
              <a:t>Emergency and Transitional Housing</a:t>
            </a:r>
            <a:r>
              <a:rPr lang="en-US" sz="1400" b="1" dirty="0"/>
              <a:t> (Not Currently Offered) </a:t>
            </a:r>
            <a:endParaRPr sz="1400" b="1" dirty="0"/>
          </a:p>
          <a:p>
            <a:pPr marL="0" lvl="1" indent="0">
              <a:buFont typeface="Arial"/>
              <a:buNone/>
            </a:pPr>
            <a:r>
              <a:rPr sz="1400" dirty="0"/>
              <a:t>Develop shelters, domestic violence housing, or transitional housing for eligible residents.</a:t>
            </a:r>
          </a:p>
          <a:p>
            <a:pPr marL="0" indent="0">
              <a:spcBef>
                <a:spcPts val="2500"/>
              </a:spcBef>
              <a:buFont typeface="Arial"/>
              <a:buNone/>
            </a:pPr>
            <a:r>
              <a:rPr sz="1400" b="1" dirty="0"/>
              <a:t>Elders and Other Housing Needs</a:t>
            </a:r>
            <a:r>
              <a:rPr lang="en-US" sz="1400" b="1" dirty="0"/>
              <a:t> (Partially offered) </a:t>
            </a:r>
            <a:endParaRPr sz="1400" b="1" dirty="0"/>
          </a:p>
          <a:p>
            <a:pPr marL="0" lvl="1" indent="0">
              <a:buFont typeface="Arial"/>
              <a:buNone/>
            </a:pPr>
            <a:r>
              <a:rPr lang="en-US" sz="1400" dirty="0"/>
              <a:t>E</a:t>
            </a:r>
            <a:r>
              <a:rPr sz="1400" dirty="0"/>
              <a:t>lder housing</a:t>
            </a:r>
            <a:r>
              <a:rPr lang="en-US" sz="1400" dirty="0"/>
              <a:t> offered through Meda Lord Center.</a:t>
            </a:r>
            <a:r>
              <a:rPr sz="1400" dirty="0"/>
              <a:t> </a:t>
            </a:r>
            <a:r>
              <a:rPr lang="en-US" sz="1400" dirty="0"/>
              <a:t>IRHA does not offer assisted living</a:t>
            </a:r>
            <a:r>
              <a:rPr sz="1400" dirty="0"/>
              <a:t> housing, or housing for youth leaving foster care.</a:t>
            </a:r>
          </a:p>
          <a:p>
            <a:pPr marL="0" indent="0">
              <a:spcBef>
                <a:spcPts val="2500"/>
              </a:spcBef>
              <a:buFont typeface="Arial"/>
              <a:buNone/>
            </a:pPr>
            <a:r>
              <a:rPr sz="1400" b="1" dirty="0"/>
              <a:t>Workforce and Essential Housing</a:t>
            </a:r>
            <a:r>
              <a:rPr lang="en-US" sz="1400" b="1" dirty="0"/>
              <a:t> (Offered)</a:t>
            </a:r>
            <a:endParaRPr sz="1400" b="1" dirty="0"/>
          </a:p>
          <a:p>
            <a:pPr marL="0" lvl="1" indent="0">
              <a:buFont typeface="Arial"/>
              <a:buNone/>
            </a:pPr>
            <a:r>
              <a:rPr sz="1400" dirty="0"/>
              <a:t>Workforce, essential-family, and law enforcement housing require </a:t>
            </a:r>
            <a:r>
              <a:rPr lang="en-US" sz="1400" dirty="0"/>
              <a:t>tribal designation for eligibility</a:t>
            </a:r>
            <a:r>
              <a:rPr sz="1400" dirty="0"/>
              <a:t>.</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4DB16885-0D3F-A391-B669-3211DB3B26E8}" type="slidenum">
              <a:rPr/>
              <a:t>12</a:t>
            </a:fld>
            <a:endParaRPr/>
          </a:p>
        </p:txBody>
      </p:sp>
    </p:spTree>
    <p:extLst>
      <p:ext uri="{BB962C8B-B14F-4D97-AF65-F5344CB8AC3E}">
        <p14:creationId xmlns:p14="http://schemas.microsoft.com/office/powerpoint/2010/main" val="2568141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Rehabilitation and Healthy Homes</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Rehabilitation and Modernization</a:t>
            </a:r>
            <a:r>
              <a:rPr lang="en-US" sz="1400" b="1" dirty="0"/>
              <a:t> (Offered)</a:t>
            </a:r>
            <a:endParaRPr sz="1400" b="1" dirty="0"/>
          </a:p>
          <a:p>
            <a:pPr marL="0" lvl="1" indent="0">
              <a:buFont typeface="Arial"/>
              <a:buNone/>
            </a:pPr>
            <a:r>
              <a:rPr sz="1400" dirty="0"/>
              <a:t>IRHA offers</a:t>
            </a:r>
            <a:r>
              <a:rPr lang="en-US" sz="1400" dirty="0"/>
              <a:t> a</a:t>
            </a:r>
            <a:r>
              <a:rPr sz="1400" dirty="0"/>
              <a:t> rehabilitation program. Eligible work can include modernization of rental or </a:t>
            </a:r>
            <a:r>
              <a:rPr lang="en-US" sz="1400" dirty="0"/>
              <a:t>private homeownership housing</a:t>
            </a:r>
            <a:r>
              <a:rPr sz="1400" dirty="0"/>
              <a:t>.</a:t>
            </a:r>
          </a:p>
          <a:p>
            <a:pPr marL="0" indent="0">
              <a:spcBef>
                <a:spcPts val="2500"/>
              </a:spcBef>
              <a:buFont typeface="Arial"/>
              <a:buNone/>
            </a:pPr>
            <a:r>
              <a:rPr sz="1400" b="1" dirty="0"/>
              <a:t>Energy Efficiency and Health</a:t>
            </a:r>
            <a:r>
              <a:rPr lang="en-US" sz="1400" b="1" dirty="0"/>
              <a:t> (Offered) </a:t>
            </a:r>
            <a:endParaRPr sz="1400" b="1" dirty="0"/>
          </a:p>
          <a:p>
            <a:pPr marL="0" lvl="1" indent="0">
              <a:buFont typeface="Arial"/>
              <a:buNone/>
            </a:pPr>
            <a:r>
              <a:rPr lang="en-US" sz="1400" dirty="0"/>
              <a:t>Any energy efficiency and health improvement which</a:t>
            </a:r>
            <a:r>
              <a:rPr sz="1400" dirty="0"/>
              <a:t> may include insulation, efficient heating, solar equipment, mold remediation, and plumbing, electrical, or mechanical repairs.</a:t>
            </a:r>
          </a:p>
          <a:p>
            <a:pPr marL="0" indent="0">
              <a:spcBef>
                <a:spcPts val="2500"/>
              </a:spcBef>
              <a:buNone/>
            </a:pPr>
            <a:r>
              <a:rPr sz="1400" b="1" dirty="0"/>
              <a:t>Flood Recovery and Resilience</a:t>
            </a:r>
            <a:r>
              <a:rPr lang="en-US" sz="1400" b="1" dirty="0"/>
              <a:t> (Not Currently Offered) </a:t>
            </a:r>
            <a:endParaRPr sz="1400" b="1" dirty="0"/>
          </a:p>
          <a:p>
            <a:pPr marL="0" lvl="1" indent="0">
              <a:buFont typeface="Arial"/>
              <a:buNone/>
            </a:pPr>
            <a:r>
              <a:rPr sz="1400" dirty="0"/>
              <a:t>Consider flood-damage repairs and flood-resistant improvements suited to local conditions, subject to site and program review.</a:t>
            </a:r>
          </a:p>
          <a:p>
            <a:pPr marL="0" indent="0">
              <a:spcBef>
                <a:spcPts val="2500"/>
              </a:spcBef>
              <a:buFont typeface="Arial"/>
              <a:buNone/>
            </a:pPr>
            <a:r>
              <a:rPr sz="1400" b="1" dirty="0"/>
              <a:t>A Defined Improvement Program</a:t>
            </a:r>
          </a:p>
          <a:p>
            <a:pPr marL="0" lvl="1" indent="0">
              <a:buFont typeface="Arial"/>
              <a:buNone/>
            </a:pPr>
            <a:r>
              <a:rPr sz="1400" dirty="0"/>
              <a:t>IRHA would establish eligible homes, inspection standards, work scopes, and assistance limits before starting.</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2DD23107-4986-8758-3A93-3D74F35908CC}" type="slidenum">
              <a:rPr/>
              <a:t>13</a:t>
            </a:fld>
            <a:endParaRPr/>
          </a:p>
        </p:txBody>
      </p:sp>
    </p:spTree>
    <p:extLst>
      <p:ext uri="{BB962C8B-B14F-4D97-AF65-F5344CB8AC3E}">
        <p14:creationId xmlns:p14="http://schemas.microsoft.com/office/powerpoint/2010/main" val="2568141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Housing Operations and Management</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None/>
            </a:pPr>
            <a:r>
              <a:rPr sz="1400" b="1" dirty="0"/>
              <a:t>Maintenance and Inspections</a:t>
            </a:r>
            <a:r>
              <a:rPr lang="en-US" sz="1400" b="1" dirty="0"/>
              <a:t> (Not Currently Offered) </a:t>
            </a:r>
            <a:endParaRPr sz="1400" b="1" dirty="0"/>
          </a:p>
          <a:p>
            <a:pPr marL="0" lvl="1" indent="0">
              <a:buFont typeface="Arial"/>
              <a:buNone/>
            </a:pPr>
            <a:r>
              <a:rPr sz="1400" dirty="0"/>
              <a:t>Support routine maintenance, grounds care, and inspections that keep assisted homes usable.</a:t>
            </a:r>
          </a:p>
          <a:p>
            <a:pPr marL="0" indent="0">
              <a:spcBef>
                <a:spcPts val="2500"/>
              </a:spcBef>
              <a:buNone/>
            </a:pPr>
            <a:r>
              <a:rPr sz="1400" b="1" dirty="0"/>
              <a:t>Leasing and Financial Management</a:t>
            </a:r>
            <a:r>
              <a:rPr lang="en-US" sz="1400" b="1" dirty="0"/>
              <a:t> (Not Currently Offered as a Program) </a:t>
            </a:r>
            <a:endParaRPr sz="1400" b="1" dirty="0"/>
          </a:p>
          <a:p>
            <a:pPr marL="0" lvl="1" indent="0">
              <a:buFont typeface="Arial"/>
              <a:buNone/>
            </a:pPr>
            <a:r>
              <a:rPr sz="1400" dirty="0"/>
              <a:t>Eligible work includes tenant selection, leasing, rent collection, recordkeeping, and insurance.</a:t>
            </a:r>
          </a:p>
          <a:p>
            <a:pPr marL="0" indent="0">
              <a:spcBef>
                <a:spcPts val="2500"/>
              </a:spcBef>
              <a:buNone/>
            </a:pPr>
            <a:r>
              <a:rPr sz="1400" b="1" dirty="0"/>
              <a:t>Other Assisted Housing</a:t>
            </a:r>
            <a:r>
              <a:rPr lang="en-US" sz="1400" b="1" dirty="0"/>
              <a:t> Services (Not Currently Offered) </a:t>
            </a:r>
            <a:endParaRPr sz="1400" b="1" dirty="0"/>
          </a:p>
          <a:p>
            <a:pPr marL="0" lvl="1" indent="0">
              <a:buFont typeface="Arial"/>
              <a:buNone/>
            </a:pPr>
            <a:r>
              <a:rPr sz="1400" dirty="0"/>
              <a:t>Management services may support eligible housing funded through tax credits, USDA, or other federal or state sources.</a:t>
            </a:r>
          </a:p>
          <a:p>
            <a:pPr marL="0" indent="0">
              <a:spcBef>
                <a:spcPts val="2500"/>
              </a:spcBef>
              <a:buFont typeface="Arial"/>
              <a:buNone/>
            </a:pPr>
            <a:r>
              <a:rPr sz="1400" b="1" dirty="0"/>
              <a:t>Protecting Existing Homes</a:t>
            </a:r>
          </a:p>
          <a:p>
            <a:pPr marL="0" lvl="1" indent="0">
              <a:buFont typeface="Arial"/>
              <a:buNone/>
            </a:pPr>
            <a:r>
              <a:rPr sz="1400" dirty="0"/>
              <a:t>The funding history of a property determines the correct activity category and applicable requirements.</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327921A4-25C4-3DB4-06B1-32693CEE2241}" type="slidenum">
              <a:rPr/>
              <a:t>14</a:t>
            </a:fld>
            <a:endParaRPr/>
          </a:p>
        </p:txBody>
      </p:sp>
    </p:spTree>
    <p:extLst>
      <p:ext uri="{BB962C8B-B14F-4D97-AF65-F5344CB8AC3E}">
        <p14:creationId xmlns:p14="http://schemas.microsoft.com/office/powerpoint/2010/main" val="2568141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Crime Prevention and Resident Safety</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None/>
            </a:pPr>
            <a:r>
              <a:rPr sz="1400" b="1" dirty="0"/>
              <a:t>Security Services</a:t>
            </a:r>
            <a:r>
              <a:rPr lang="en-US" sz="1400" b="1" dirty="0"/>
              <a:t> (Not Currently Offered) </a:t>
            </a:r>
            <a:endParaRPr sz="1400" b="1" dirty="0"/>
          </a:p>
          <a:p>
            <a:pPr marL="0" lvl="1" indent="0">
              <a:buFont typeface="Arial"/>
              <a:buNone/>
            </a:pPr>
            <a:r>
              <a:rPr sz="1400" dirty="0"/>
              <a:t>Provide housing-related security personnel, patrols, and monitoring equipment.</a:t>
            </a:r>
          </a:p>
          <a:p>
            <a:pPr marL="0" indent="0">
              <a:spcBef>
                <a:spcPts val="2500"/>
              </a:spcBef>
              <a:buNone/>
            </a:pPr>
            <a:r>
              <a:rPr sz="1400" b="1" dirty="0"/>
              <a:t>Safer Housing Areas</a:t>
            </a:r>
            <a:r>
              <a:rPr lang="en-US" sz="1400" b="1" dirty="0"/>
              <a:t> (Not Currently Offered) </a:t>
            </a:r>
            <a:endParaRPr sz="1400" b="1" dirty="0"/>
          </a:p>
          <a:p>
            <a:pPr marL="0" lvl="1" indent="0">
              <a:buFont typeface="Arial"/>
              <a:buNone/>
            </a:pPr>
            <a:r>
              <a:rPr sz="1400" dirty="0"/>
              <a:t>Improve street and yard lighting, install security fencing, or add speed bumps.</a:t>
            </a:r>
          </a:p>
          <a:p>
            <a:pPr marL="0" indent="0">
              <a:spcBef>
                <a:spcPts val="2500"/>
              </a:spcBef>
              <a:buNone/>
            </a:pPr>
            <a:r>
              <a:rPr sz="1400" b="1" dirty="0"/>
              <a:t>Prevention and Education</a:t>
            </a:r>
            <a:r>
              <a:rPr lang="en-US" sz="1400" b="1" dirty="0"/>
              <a:t> (Not Currently Offered) </a:t>
            </a:r>
            <a:endParaRPr sz="1400" b="1" dirty="0"/>
          </a:p>
          <a:p>
            <a:pPr marL="0" lvl="1" indent="0">
              <a:buFont typeface="Arial"/>
              <a:buNone/>
            </a:pPr>
            <a:r>
              <a:rPr sz="1400" dirty="0"/>
              <a:t>Offer crime prevention, drug elimination, and safety information or events for affordable housing residents.</a:t>
            </a:r>
          </a:p>
          <a:p>
            <a:pPr marL="0" indent="0">
              <a:spcBef>
                <a:spcPts val="2500"/>
              </a:spcBef>
              <a:buFont typeface="Arial"/>
              <a:buNone/>
            </a:pPr>
            <a:r>
              <a:rPr lang="en-US" sz="1400" b="1" dirty="0"/>
              <a:t>Crime Prevention and Safety Programs</a:t>
            </a:r>
            <a:endParaRPr sz="1400" b="1" dirty="0"/>
          </a:p>
          <a:p>
            <a:pPr marL="0" lvl="1" indent="0">
              <a:buFont typeface="Arial"/>
              <a:buNone/>
            </a:pPr>
            <a:r>
              <a:rPr lang="en-US" sz="1400" dirty="0"/>
              <a:t>To offer these programs in a compliant way </a:t>
            </a:r>
            <a:r>
              <a:rPr sz="1400" dirty="0"/>
              <a:t>IRHA must define the residents served, service area, eligible costs, and responsibilities before implementation.</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EA83FA91-883A-0168-8075-96CEB9DCA3C2}" type="slidenum">
              <a:rPr/>
              <a:t>15</a:t>
            </a:fld>
            <a:endParaRPr/>
          </a:p>
        </p:txBody>
      </p:sp>
    </p:spTree>
    <p:extLst>
      <p:ext uri="{BB962C8B-B14F-4D97-AF65-F5344CB8AC3E}">
        <p14:creationId xmlns:p14="http://schemas.microsoft.com/office/powerpoint/2010/main" val="2568141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rPr dirty="0"/>
              <a:t>Model Activities</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None/>
            </a:pPr>
            <a:r>
              <a:rPr sz="1400" b="1" dirty="0"/>
              <a:t>Additional Housing-Related Ideas</a:t>
            </a:r>
            <a:r>
              <a:rPr lang="en-US" sz="1400" b="1" dirty="0"/>
              <a:t> (Partially Offered) </a:t>
            </a:r>
            <a:endParaRPr sz="1400" b="1" dirty="0"/>
          </a:p>
          <a:p>
            <a:pPr marL="0" lvl="1" indent="0">
              <a:buFont typeface="Arial"/>
              <a:buNone/>
            </a:pPr>
            <a:r>
              <a:rPr sz="1400" dirty="0"/>
              <a:t>Community buildings, childcare facilities, and job training centers may qualify as model activities.</a:t>
            </a:r>
          </a:p>
          <a:p>
            <a:pPr marL="0" indent="0">
              <a:spcBef>
                <a:spcPts val="2500"/>
              </a:spcBef>
              <a:buNone/>
            </a:pPr>
            <a:r>
              <a:rPr sz="1400" b="1" dirty="0"/>
              <a:t>Community and Resident Facilities</a:t>
            </a:r>
            <a:r>
              <a:rPr lang="en-US" sz="1400" b="1" dirty="0"/>
              <a:t> (Partially Offered) </a:t>
            </a:r>
            <a:endParaRPr sz="1400" b="1" dirty="0"/>
          </a:p>
          <a:p>
            <a:pPr marL="0" lvl="1" indent="0">
              <a:buFont typeface="Arial"/>
              <a:buNone/>
            </a:pPr>
            <a:r>
              <a:rPr sz="1400" dirty="0"/>
              <a:t>Examples may include community generators, water treatment systems, resident laundromats, or community gardens.</a:t>
            </a:r>
          </a:p>
          <a:p>
            <a:pPr marL="0" indent="0">
              <a:spcBef>
                <a:spcPts val="2500"/>
              </a:spcBef>
              <a:buFont typeface="Arial"/>
              <a:buNone/>
            </a:pPr>
            <a:r>
              <a:rPr sz="1400" b="1" dirty="0"/>
              <a:t>Review the Correct Category</a:t>
            </a:r>
          </a:p>
          <a:p>
            <a:pPr marL="0" lvl="1" indent="0">
              <a:buFont typeface="Arial"/>
              <a:buNone/>
            </a:pPr>
            <a:r>
              <a:rPr sz="1400" dirty="0"/>
              <a:t>Some ideas fit existing activity categories</a:t>
            </a:r>
            <a:r>
              <a:rPr lang="en-US" sz="1400" dirty="0"/>
              <a:t> while some may not</a:t>
            </a:r>
            <a:r>
              <a:rPr sz="1400" dirty="0"/>
              <a:t>. IRHA will review the proposal with HUD’s Office of Native American Programs</a:t>
            </a:r>
            <a:r>
              <a:rPr lang="en-US" sz="1400" dirty="0"/>
              <a:t> to determine eligibility</a:t>
            </a:r>
            <a:r>
              <a:rPr sz="1400" dirty="0"/>
              <a:t>.</a:t>
            </a:r>
          </a:p>
          <a:p>
            <a:pPr marL="0" indent="0">
              <a:spcBef>
                <a:spcPts val="2500"/>
              </a:spcBef>
              <a:buFont typeface="Arial"/>
              <a:buNone/>
            </a:pPr>
            <a:r>
              <a:rPr sz="1400" b="1" dirty="0"/>
              <a:t>Approval Before Implementation</a:t>
            </a:r>
          </a:p>
          <a:p>
            <a:pPr marL="0" lvl="1" indent="0">
              <a:buFont typeface="Arial"/>
              <a:buNone/>
            </a:pPr>
            <a:r>
              <a:rPr sz="1400" dirty="0"/>
              <a:t>IRHA must confirm program readiness and obtain required HUD model activity approval before carrying it out.</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DC9C7607-4BA3-B4DC-A00F-2E67A9FCFF7E}" type="slidenum">
              <a:rPr/>
              <a:t>16</a:t>
            </a:fld>
            <a:endParaRPr/>
          </a:p>
        </p:txBody>
      </p:sp>
    </p:spTree>
    <p:extLst>
      <p:ext uri="{BB962C8B-B14F-4D97-AF65-F5344CB8AC3E}">
        <p14:creationId xmlns:p14="http://schemas.microsoft.com/office/powerpoint/2010/main" val="2568141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Requirements Apply to Every Choice</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Eligible Families and Housing</a:t>
            </a:r>
          </a:p>
          <a:p>
            <a:pPr marL="0" lvl="1" indent="0">
              <a:buFont typeface="Arial"/>
              <a:buNone/>
            </a:pPr>
            <a:r>
              <a:rPr sz="1400" dirty="0"/>
              <a:t>Most assistance serves low-income Indian families. Special eligibility exceptions must be reviewed separately.</a:t>
            </a:r>
          </a:p>
          <a:p>
            <a:pPr marL="0" indent="0">
              <a:spcBef>
                <a:spcPts val="2500"/>
              </a:spcBef>
              <a:buFont typeface="Arial"/>
              <a:buNone/>
            </a:pPr>
            <a:r>
              <a:rPr sz="1400" b="1" dirty="0"/>
              <a:t>Necessary and Reasonable Costs</a:t>
            </a:r>
          </a:p>
          <a:p>
            <a:pPr marL="0" lvl="1" indent="0">
              <a:buFont typeface="Arial"/>
              <a:buNone/>
            </a:pPr>
            <a:r>
              <a:rPr sz="1400" dirty="0"/>
              <a:t>Costs must support the approved housing purpose and be properly budgeted and documented.</a:t>
            </a:r>
          </a:p>
          <a:p>
            <a:pPr marL="0" indent="0">
              <a:spcBef>
                <a:spcPts val="2500"/>
              </a:spcBef>
              <a:buFont typeface="Arial"/>
              <a:buNone/>
            </a:pPr>
            <a:r>
              <a:rPr sz="1400" b="1" dirty="0"/>
              <a:t>The Right Funding Source</a:t>
            </a:r>
          </a:p>
          <a:p>
            <a:pPr marL="0" lvl="1" indent="0">
              <a:buFont typeface="Arial"/>
              <a:buNone/>
            </a:pPr>
            <a:r>
              <a:rPr sz="1400" dirty="0"/>
              <a:t>These examples concern regular IHBG funding. Other grants may have </a:t>
            </a:r>
            <a:r>
              <a:rPr lang="en-US" sz="1400" dirty="0"/>
              <a:t>different</a:t>
            </a:r>
            <a:r>
              <a:rPr sz="1400" dirty="0"/>
              <a:t> rules and restrictions.</a:t>
            </a:r>
          </a:p>
          <a:p>
            <a:pPr marL="0" indent="0">
              <a:spcBef>
                <a:spcPts val="2500"/>
              </a:spcBef>
              <a:buFont typeface="Arial"/>
              <a:buNone/>
            </a:pPr>
            <a:r>
              <a:rPr sz="1400" b="1" dirty="0"/>
              <a:t>Program Approval and Readiness</a:t>
            </a:r>
          </a:p>
          <a:p>
            <a:pPr marL="0" lvl="1" indent="0">
              <a:buFont typeface="Arial"/>
              <a:buNone/>
            </a:pPr>
            <a:r>
              <a:rPr sz="1400" dirty="0"/>
              <a:t>A listed activity is a possible option. IRHA must complete any needed program design and required approvals before it is offered.</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90F7333B-44AC-F7E9-D49D-FE92F45E0477}" type="slidenum">
              <a:rPr/>
              <a:t>17</a:t>
            </a:fld>
            <a:endParaRPr/>
          </a:p>
        </p:txBody>
      </p:sp>
    </p:spTree>
    <p:extLst>
      <p:ext uri="{BB962C8B-B14F-4D97-AF65-F5344CB8AC3E}">
        <p14:creationId xmlns:p14="http://schemas.microsoft.com/office/powerpoint/2010/main" val="2568141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6677D-D635-CA7E-AD8D-ED57A1004655}"/>
              </a:ext>
            </a:extLst>
          </p:cNvPr>
          <p:cNvSpPr>
            <a:spLocks noGrp="1"/>
          </p:cNvSpPr>
          <p:nvPr>
            <p:ph type="title"/>
          </p:nvPr>
        </p:nvSpPr>
        <p:spPr>
          <a:xfrm>
            <a:off x="457200" y="2968607"/>
            <a:ext cx="8932653" cy="3450568"/>
          </a:xfrm>
        </p:spPr>
        <p:txBody>
          <a:bodyPr anchor="b">
            <a:normAutofit/>
          </a:bodyPr>
          <a:lstStyle/>
          <a:p>
            <a:r>
              <a:t>Steps in the IHP Process</a:t>
            </a:r>
          </a:p>
        </p:txBody>
      </p:sp>
      <p:sp>
        <p:nvSpPr>
          <p:cNvPr id="5" name="Date Placeholder 4">
            <a:extLst>
              <a:ext uri="{FF2B5EF4-FFF2-40B4-BE49-F238E27FC236}">
                <a16:creationId xmlns:a16="http://schemas.microsoft.com/office/drawing/2014/main" id="{2F0D04EF-44C9-24A0-E9E8-990EB313DC81}"/>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BC3986ED-D803-2280-5A46-81545659D9A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B1C6C81E-38B9-7560-621D-5A151A79DF9B}" type="slidenum">
              <a:rPr/>
              <a:t>18</a:t>
            </a:fld>
            <a:endParaRPr/>
          </a:p>
        </p:txBody>
      </p:sp>
    </p:spTree>
    <p:extLst>
      <p:ext uri="{BB962C8B-B14F-4D97-AF65-F5344CB8AC3E}">
        <p14:creationId xmlns:p14="http://schemas.microsoft.com/office/powerpoint/2010/main" val="3840639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B6246-305E-EFD1-46C3-20CB4D0A5753}"/>
              </a:ext>
            </a:extLst>
          </p:cNvPr>
          <p:cNvSpPr>
            <a:spLocks noGrp="1"/>
          </p:cNvSpPr>
          <p:nvPr>
            <p:ph type="title"/>
          </p:nvPr>
        </p:nvSpPr>
        <p:spPr>
          <a:xfrm>
            <a:off x="457200" y="720473"/>
            <a:ext cx="3664107" cy="3864052"/>
          </a:xfrm>
        </p:spPr>
        <p:txBody>
          <a:bodyPr anchor="t">
            <a:normAutofit/>
          </a:bodyPr>
          <a:lstStyle/>
          <a:p>
            <a:r>
              <a:t>Identifying Housing Needs</a:t>
            </a:r>
          </a:p>
        </p:txBody>
      </p:sp>
      <p:sp>
        <p:nvSpPr>
          <p:cNvPr id="3" name="Content Placeholder 2">
            <a:extLst>
              <a:ext uri="{FF2B5EF4-FFF2-40B4-BE49-F238E27FC236}">
                <a16:creationId xmlns:a16="http://schemas.microsoft.com/office/drawing/2014/main" id="{F013822E-40F9-7935-AD7F-BAAE3D691AAB}"/>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Comprehensive Needs Assessment</a:t>
            </a:r>
          </a:p>
          <a:p>
            <a:pPr marL="0" lvl="1" indent="0">
              <a:buFont typeface="Arial"/>
              <a:buNone/>
            </a:pPr>
            <a:r>
              <a:rPr lang="en-US" sz="1400" dirty="0"/>
              <a:t>To identify housing needs</a:t>
            </a:r>
            <a:r>
              <a:rPr sz="1400" dirty="0"/>
              <a:t> data</a:t>
            </a:r>
            <a:r>
              <a:rPr lang="en-US" sz="1400" dirty="0"/>
              <a:t> must be collected</a:t>
            </a:r>
            <a:r>
              <a:rPr sz="1400" dirty="0"/>
              <a:t> from tribal councils, surveys, environmental studies, and census to understand housing needs deeply.</a:t>
            </a:r>
          </a:p>
          <a:p>
            <a:pPr marL="0" indent="0">
              <a:spcBef>
                <a:spcPts val="2500"/>
              </a:spcBef>
              <a:buFont typeface="Arial"/>
              <a:buNone/>
            </a:pPr>
            <a:r>
              <a:rPr sz="1400" b="1" dirty="0"/>
              <a:t>Identifying Housing Challenges</a:t>
            </a:r>
          </a:p>
          <a:p>
            <a:pPr marL="0" lvl="1" indent="0">
              <a:buFont typeface="Arial"/>
              <a:buNone/>
            </a:pPr>
            <a:r>
              <a:rPr sz="1400" dirty="0"/>
              <a:t>Focus on overcrowding, substandard housing, homelessness risks, affordability, and accessibility barriers.</a:t>
            </a:r>
          </a:p>
          <a:p>
            <a:pPr marL="0" indent="0">
              <a:spcBef>
                <a:spcPts val="2500"/>
              </a:spcBef>
              <a:buFont typeface="Arial"/>
              <a:buNone/>
            </a:pPr>
            <a:r>
              <a:rPr sz="1400" b="1" dirty="0"/>
              <a:t>Community-Specific Needs</a:t>
            </a:r>
          </a:p>
          <a:p>
            <a:pPr marL="0" lvl="1" indent="0">
              <a:buFont typeface="Arial"/>
              <a:buNone/>
            </a:pPr>
            <a:r>
              <a:rPr lang="en-US" sz="1400" dirty="0"/>
              <a:t>Other</a:t>
            </a:r>
            <a:r>
              <a:rPr sz="1400" dirty="0"/>
              <a:t> unique needs </a:t>
            </a:r>
            <a:r>
              <a:rPr lang="en-US" sz="1400" dirty="0"/>
              <a:t>could be</a:t>
            </a:r>
            <a:r>
              <a:rPr sz="1400" dirty="0"/>
              <a:t> elders’ housing, student housing, emergency shelters, and energy efficiency upgrades.</a:t>
            </a:r>
          </a:p>
          <a:p>
            <a:pPr marL="0" indent="0">
              <a:spcBef>
                <a:spcPts val="2500"/>
              </a:spcBef>
              <a:buFont typeface="Arial"/>
              <a:buNone/>
            </a:pPr>
            <a:r>
              <a:rPr sz="1400" b="1" dirty="0"/>
              <a:t>Prioritization for Planning</a:t>
            </a:r>
          </a:p>
          <a:p>
            <a:pPr marL="0" lvl="1" indent="0">
              <a:buFont typeface="Arial"/>
              <a:buNone/>
            </a:pPr>
            <a:r>
              <a:rPr lang="en-US" sz="1400" dirty="0"/>
              <a:t>Staff collaborating with tribes to determine </a:t>
            </a:r>
            <a:r>
              <a:rPr sz="1400" dirty="0"/>
              <a:t>immediate housing needs and plan long-term projects effectively.</a:t>
            </a:r>
          </a:p>
        </p:txBody>
      </p:sp>
      <p:sp>
        <p:nvSpPr>
          <p:cNvPr id="5" name="Date Placeholder 4">
            <a:extLst>
              <a:ext uri="{FF2B5EF4-FFF2-40B4-BE49-F238E27FC236}">
                <a16:creationId xmlns:a16="http://schemas.microsoft.com/office/drawing/2014/main" id="{26303B17-6500-46E9-49CD-84EE5788962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a:t>9/22/2026</a:t>
            </a:fld>
            <a:endParaRPr/>
          </a:p>
        </p:txBody>
      </p:sp>
      <p:sp>
        <p:nvSpPr>
          <p:cNvPr id="6" name="Slide Number Placeholder 5">
            <a:extLst>
              <a:ext uri="{FF2B5EF4-FFF2-40B4-BE49-F238E27FC236}">
                <a16:creationId xmlns:a16="http://schemas.microsoft.com/office/drawing/2014/main" id="{059FECDD-72D8-56B9-62C9-42D6929C139B}"/>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CCF91274-D221-1BB4-3BF9-836E3AD31EBE}" type="slidenum">
              <a:rPr/>
              <a:t>19</a:t>
            </a:fld>
            <a:endParaRPr/>
          </a:p>
        </p:txBody>
      </p:sp>
    </p:spTree>
    <p:extLst>
      <p:ext uri="{BB962C8B-B14F-4D97-AF65-F5344CB8AC3E}">
        <p14:creationId xmlns:p14="http://schemas.microsoft.com/office/powerpoint/2010/main" val="2104849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Tribal Resolutions</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Formal Documentation</a:t>
            </a:r>
          </a:p>
          <a:p>
            <a:pPr marL="0" lvl="1" indent="0">
              <a:buFont typeface="Arial"/>
              <a:buNone/>
            </a:pPr>
            <a:r>
              <a:rPr sz="1400" dirty="0"/>
              <a:t>Tribes use resolutions to document housing needs and project priorities for inclusion in regional planning.</a:t>
            </a:r>
          </a:p>
          <a:p>
            <a:pPr marL="0" indent="0">
              <a:spcBef>
                <a:spcPts val="2500"/>
              </a:spcBef>
              <a:buFont typeface="Arial"/>
              <a:buNone/>
            </a:pPr>
            <a:r>
              <a:rPr sz="1400" b="1" dirty="0"/>
              <a:t>Authorization and Consent</a:t>
            </a:r>
          </a:p>
          <a:p>
            <a:pPr marL="0" lvl="1" indent="0">
              <a:buFont typeface="Arial"/>
              <a:buNone/>
            </a:pPr>
            <a:r>
              <a:rPr sz="1400" dirty="0"/>
              <a:t>Resolutions authorize housing priorities and confirm tribal consent for the use of IHBG funds.</a:t>
            </a:r>
          </a:p>
          <a:p>
            <a:pPr marL="0" indent="0">
              <a:spcBef>
                <a:spcPts val="2500"/>
              </a:spcBef>
              <a:buFont typeface="Arial"/>
              <a:buNone/>
            </a:pPr>
            <a:r>
              <a:rPr sz="1400" b="1" dirty="0"/>
              <a:t>Coordination with IRHA</a:t>
            </a:r>
          </a:p>
          <a:p>
            <a:pPr marL="0" lvl="1" indent="0">
              <a:buFont typeface="Arial"/>
              <a:buNone/>
            </a:pPr>
            <a:r>
              <a:rPr sz="1400" dirty="0"/>
              <a:t>IRHA uses tribal priorities and required certifications to develop or amend the IHP.</a:t>
            </a:r>
          </a:p>
          <a:p>
            <a:pPr marL="0" indent="0">
              <a:spcBef>
                <a:spcPts val="2500"/>
              </a:spcBef>
              <a:buFont typeface="Arial"/>
              <a:buNone/>
            </a:pPr>
            <a:r>
              <a:rPr sz="1400" b="1" dirty="0"/>
              <a:t>Program Readiness</a:t>
            </a:r>
          </a:p>
          <a:p>
            <a:pPr marL="0" lvl="1" indent="0">
              <a:buFont typeface="Arial"/>
              <a:buNone/>
            </a:pPr>
            <a:r>
              <a:rPr lang="en-US" sz="1400" dirty="0"/>
              <a:t>Planning begins by a tribe selecting an activity</a:t>
            </a:r>
            <a:r>
              <a:rPr sz="1400" dirty="0"/>
              <a:t>. IRHA will confirm program requirements and readiness before assistance is offered.</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844E025A-983C-6D44-79C6-4612AACD43FC}" type="slidenum">
              <a:rPr/>
              <a:t>20</a:t>
            </a:fld>
            <a:endParaRPr/>
          </a:p>
        </p:txBody>
      </p:sp>
    </p:spTree>
    <p:extLst>
      <p:ext uri="{BB962C8B-B14F-4D97-AF65-F5344CB8AC3E}">
        <p14:creationId xmlns:p14="http://schemas.microsoft.com/office/powerpoint/2010/main" val="2568141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465E9-F280-1F48-A23D-CA657EA08CAA}"/>
              </a:ext>
            </a:extLst>
          </p:cNvPr>
          <p:cNvSpPr>
            <a:spLocks noGrp="1"/>
          </p:cNvSpPr>
          <p:nvPr>
            <p:ph type="title"/>
          </p:nvPr>
        </p:nvSpPr>
        <p:spPr>
          <a:xfrm>
            <a:off x="457200" y="720473"/>
            <a:ext cx="3664107" cy="3864052"/>
          </a:xfrm>
        </p:spPr>
        <p:txBody>
          <a:bodyPr anchor="t">
            <a:normAutofit/>
          </a:bodyPr>
          <a:lstStyle/>
          <a:p>
            <a:r>
              <a:t>Developing Goals and Projects</a:t>
            </a:r>
          </a:p>
        </p:txBody>
      </p:sp>
      <p:sp>
        <p:nvSpPr>
          <p:cNvPr id="3" name="Content Placeholder 2">
            <a:extLst>
              <a:ext uri="{FF2B5EF4-FFF2-40B4-BE49-F238E27FC236}">
                <a16:creationId xmlns:a16="http://schemas.microsoft.com/office/drawing/2014/main" id="{6D40A914-D972-4C0F-7C85-2F7E5665E801}"/>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a:t>Project Types and Priorities</a:t>
            </a:r>
          </a:p>
          <a:p>
            <a:pPr marL="0" lvl="1" indent="0">
              <a:buFont typeface="Arial"/>
              <a:buNone/>
            </a:pPr>
            <a:r>
              <a:rPr sz="1400"/>
              <a:t>Consider homebuyer help, resident services, housing infrastructure, safety, and other eligible activities alongside construction.</a:t>
            </a:r>
          </a:p>
          <a:p>
            <a:pPr marL="0" indent="0">
              <a:spcBef>
                <a:spcPts val="2500"/>
              </a:spcBef>
              <a:buFont typeface="Arial"/>
              <a:buNone/>
            </a:pPr>
            <a:r>
              <a:rPr sz="1400" b="1"/>
              <a:t>Project Details and Outcomes</a:t>
            </a:r>
          </a:p>
          <a:p>
            <a:pPr marL="0" lvl="1" indent="0">
              <a:buFont typeface="Arial"/>
              <a:buNone/>
            </a:pPr>
            <a:r>
              <a:rPr sz="1400"/>
              <a:t>Identify who will benefit, the assistance needed, expected results, and how success will be measured.</a:t>
            </a:r>
          </a:p>
          <a:p>
            <a:pPr marL="0" indent="0">
              <a:spcBef>
                <a:spcPts val="2500"/>
              </a:spcBef>
              <a:buFont typeface="Arial"/>
              <a:buNone/>
            </a:pPr>
            <a:r>
              <a:rPr sz="1400" b="1"/>
              <a:t>Support and Program Design</a:t>
            </a:r>
          </a:p>
          <a:p>
            <a:pPr marL="0" lvl="1" indent="0">
              <a:buFont typeface="Arial"/>
              <a:buNone/>
            </a:pPr>
            <a:r>
              <a:rPr sz="1400"/>
              <a:t>IRHA reviews eligibility, estimates costs, and adapts or designs a program when needed for a selected activity.</a:t>
            </a:r>
          </a:p>
          <a:p>
            <a:pPr marL="0" indent="0">
              <a:spcBef>
                <a:spcPts val="2500"/>
              </a:spcBef>
              <a:buFont typeface="Arial"/>
              <a:buNone/>
            </a:pPr>
            <a:r>
              <a:rPr sz="1400" b="1"/>
              <a:t>Effective Resource Allocation</a:t>
            </a:r>
          </a:p>
          <a:p>
            <a:pPr marL="0" lvl="1" indent="0">
              <a:buFont typeface="Arial"/>
              <a:buNone/>
            </a:pPr>
            <a:r>
              <a:rPr sz="1400"/>
              <a:t>Clear priorities help tribes choose activities that fit available funding and can be delivered effectively.</a:t>
            </a:r>
          </a:p>
        </p:txBody>
      </p:sp>
      <p:sp>
        <p:nvSpPr>
          <p:cNvPr id="5" name="Date Placeholder 4">
            <a:extLst>
              <a:ext uri="{FF2B5EF4-FFF2-40B4-BE49-F238E27FC236}">
                <a16:creationId xmlns:a16="http://schemas.microsoft.com/office/drawing/2014/main" id="{8D43CED2-0127-09B3-3937-2696B1E0FEF2}"/>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07FDD0F0-2814-D721-3C46-9E7243CC6F91}"/>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F6DF2BE2-2DFA-1C03-677D-BDC2260D6D92}" type="slidenum">
              <a:rPr/>
              <a:t>21</a:t>
            </a:fld>
            <a:endParaRPr/>
          </a:p>
        </p:txBody>
      </p:sp>
    </p:spTree>
    <p:extLst>
      <p:ext uri="{BB962C8B-B14F-4D97-AF65-F5344CB8AC3E}">
        <p14:creationId xmlns:p14="http://schemas.microsoft.com/office/powerpoint/2010/main" val="1103841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IRHA Reviews Program Readiness</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Choosing an Additional Activity</a:t>
            </a:r>
          </a:p>
          <a:p>
            <a:pPr marL="0" lvl="1" indent="0">
              <a:buFont typeface="Arial"/>
              <a:buNone/>
            </a:pPr>
            <a:r>
              <a:rPr sz="1400" dirty="0"/>
              <a:t>IRHA will review whether an existing program can be used or a new program needs to be designed.</a:t>
            </a:r>
          </a:p>
          <a:p>
            <a:pPr marL="0" indent="0">
              <a:spcBef>
                <a:spcPts val="2500"/>
              </a:spcBef>
              <a:buFont typeface="Arial"/>
              <a:buNone/>
            </a:pPr>
            <a:r>
              <a:rPr sz="1400" b="1" dirty="0"/>
              <a:t>Eligibility and Assistance Rules</a:t>
            </a:r>
          </a:p>
          <a:p>
            <a:pPr marL="0" lvl="1" indent="0">
              <a:buFont typeface="Arial"/>
              <a:buNone/>
            </a:pPr>
            <a:r>
              <a:rPr sz="1400" dirty="0"/>
              <a:t>IRHA confirms who qualifies, benefit limits, selection priorities, required documents, and program</a:t>
            </a:r>
            <a:r>
              <a:rPr lang="en-US" sz="1400" dirty="0"/>
              <a:t> policies and</a:t>
            </a:r>
            <a:r>
              <a:rPr sz="1400" dirty="0"/>
              <a:t> procedures.</a:t>
            </a:r>
          </a:p>
          <a:p>
            <a:pPr marL="0" indent="0">
              <a:spcBef>
                <a:spcPts val="2500"/>
              </a:spcBef>
              <a:buFont typeface="Arial"/>
              <a:buNone/>
            </a:pPr>
            <a:r>
              <a:rPr sz="1400" b="1" dirty="0"/>
              <a:t>Budget, Staffing, and Approvals</a:t>
            </a:r>
          </a:p>
          <a:p>
            <a:pPr marL="0" lvl="1" indent="0">
              <a:buFont typeface="Arial"/>
              <a:buNone/>
            </a:pPr>
            <a:r>
              <a:rPr sz="1400" dirty="0"/>
              <a:t>The program needs funding, staff capacity, an IHP activity or amendment, and any required tribal, IRHA, or HUD approvals.</a:t>
            </a:r>
          </a:p>
          <a:p>
            <a:pPr marL="0" indent="0">
              <a:spcBef>
                <a:spcPts val="2500"/>
              </a:spcBef>
              <a:buFont typeface="Arial"/>
              <a:buNone/>
            </a:pPr>
            <a:r>
              <a:rPr sz="1400" b="1" dirty="0"/>
              <a:t>Before Applications Open</a:t>
            </a:r>
          </a:p>
          <a:p>
            <a:pPr marL="0" lvl="1" indent="0">
              <a:buFont typeface="Arial"/>
              <a:buNone/>
            </a:pPr>
            <a:r>
              <a:rPr sz="1400" dirty="0"/>
              <a:t>IRHA will confirm when the program is ready. A tribal resolution identifies a priority; it does not launch assistance.</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0BB18BA8-60F4-C50D-CD9B-1BB87D3E8506}" type="slidenum">
              <a:rPr/>
              <a:t>22</a:t>
            </a:fld>
            <a:endParaRPr/>
          </a:p>
        </p:txBody>
      </p:sp>
    </p:spTree>
    <p:extLst>
      <p:ext uri="{BB962C8B-B14F-4D97-AF65-F5344CB8AC3E}">
        <p14:creationId xmlns:p14="http://schemas.microsoft.com/office/powerpoint/2010/main" val="2568141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Budget and Funding</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Funding Allocation</a:t>
            </a:r>
          </a:p>
          <a:p>
            <a:pPr marL="0" lvl="1" indent="0">
              <a:buFont typeface="Arial"/>
              <a:buNone/>
            </a:pPr>
            <a:r>
              <a:rPr sz="1400" dirty="0"/>
              <a:t>IHBG funds, eligible program income, and other available resources support the activities included in the IHP.</a:t>
            </a:r>
          </a:p>
          <a:p>
            <a:pPr marL="0" indent="0">
              <a:spcBef>
                <a:spcPts val="2500"/>
              </a:spcBef>
              <a:buFont typeface="Arial"/>
              <a:buNone/>
            </a:pPr>
            <a:r>
              <a:rPr sz="1400" b="1" dirty="0"/>
              <a:t>Full Program Costs</a:t>
            </a:r>
          </a:p>
          <a:p>
            <a:pPr marL="0" lvl="1" indent="0">
              <a:buFont typeface="Arial"/>
              <a:buNone/>
            </a:pPr>
            <a:r>
              <a:rPr sz="1400" dirty="0"/>
              <a:t>IRHA </a:t>
            </a:r>
            <a:r>
              <a:rPr lang="en-US" sz="1400" dirty="0"/>
              <a:t>annually </a:t>
            </a:r>
            <a:r>
              <a:rPr sz="1400" dirty="0"/>
              <a:t>estimates assistance, staffing, delivery, administration, and ongoing costs before the program begins.</a:t>
            </a:r>
          </a:p>
          <a:p>
            <a:pPr marL="0" indent="0">
              <a:spcBef>
                <a:spcPts val="2500"/>
              </a:spcBef>
              <a:buFont typeface="Arial"/>
              <a:buNone/>
            </a:pPr>
            <a:r>
              <a:rPr sz="1400" b="1" dirty="0"/>
              <a:t>Choices Within Available Funding</a:t>
            </a:r>
          </a:p>
          <a:p>
            <a:pPr marL="0" lvl="1" indent="0">
              <a:buFont typeface="Arial"/>
              <a:buNone/>
            </a:pPr>
            <a:r>
              <a:rPr sz="1400" dirty="0"/>
              <a:t>Selecting an additional activity does not create new funding. Tribes and IRHA must consider competing housing priorities.</a:t>
            </a:r>
          </a:p>
          <a:p>
            <a:pPr marL="0" indent="0">
              <a:spcBef>
                <a:spcPts val="2500"/>
              </a:spcBef>
              <a:buFont typeface="Arial"/>
              <a:buNone/>
            </a:pPr>
            <a:r>
              <a:rPr sz="1400" b="1" dirty="0"/>
              <a:t>Financial Accountability</a:t>
            </a:r>
          </a:p>
          <a:p>
            <a:pPr marL="0" lvl="1" indent="0">
              <a:buFont typeface="Arial"/>
              <a:buNone/>
            </a:pPr>
            <a:r>
              <a:rPr lang="en-US" sz="1400" dirty="0"/>
              <a:t>IRHA’s responsibility is to set c</a:t>
            </a:r>
            <a:r>
              <a:rPr sz="1400" dirty="0"/>
              <a:t>lear budgets, eligibility rules, records, and reporting help demonstrate that funds serve the approved housing purpose.</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A4E99CEF-AF55-BA3C-ADF8-4E52E186DD8F}" type="slidenum">
              <a:rPr/>
              <a:t>23</a:t>
            </a:fld>
            <a:endParaRPr/>
          </a:p>
        </p:txBody>
      </p:sp>
    </p:spTree>
    <p:extLst>
      <p:ext uri="{BB962C8B-B14F-4D97-AF65-F5344CB8AC3E}">
        <p14:creationId xmlns:p14="http://schemas.microsoft.com/office/powerpoint/2010/main" val="2568141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7490D-6BE1-27E3-CE62-47EFEA1F47C4}"/>
              </a:ext>
            </a:extLst>
          </p:cNvPr>
          <p:cNvSpPr>
            <a:spLocks noGrp="1"/>
          </p:cNvSpPr>
          <p:nvPr>
            <p:ph type="title"/>
          </p:nvPr>
        </p:nvSpPr>
        <p:spPr>
          <a:xfrm>
            <a:off x="457200" y="720473"/>
            <a:ext cx="3664107" cy="3864052"/>
          </a:xfrm>
        </p:spPr>
        <p:txBody>
          <a:bodyPr anchor="t">
            <a:normAutofit/>
          </a:bodyPr>
          <a:lstStyle/>
          <a:p>
            <a:r>
              <a:t>Submission to HUD</a:t>
            </a:r>
          </a:p>
        </p:txBody>
      </p:sp>
      <p:sp>
        <p:nvSpPr>
          <p:cNvPr id="3" name="Content Placeholder 2">
            <a:extLst>
              <a:ext uri="{FF2B5EF4-FFF2-40B4-BE49-F238E27FC236}">
                <a16:creationId xmlns:a16="http://schemas.microsoft.com/office/drawing/2014/main" id="{6E164EF8-A8BE-028A-773B-F4C7371FFEEF}"/>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Plan Finalization and Submission</a:t>
            </a:r>
          </a:p>
          <a:p>
            <a:pPr marL="0" lvl="1" indent="0">
              <a:buFont typeface="Arial"/>
              <a:buNone/>
            </a:pPr>
            <a:r>
              <a:rPr sz="1400" dirty="0"/>
              <a:t>IRHA combines </a:t>
            </a:r>
            <a:r>
              <a:rPr lang="en-US" sz="1400" dirty="0"/>
              <a:t>all </a:t>
            </a:r>
            <a:r>
              <a:rPr sz="1400" dirty="0"/>
              <a:t>tribal priorities, program descriptions,</a:t>
            </a:r>
            <a:r>
              <a:rPr lang="en-US" sz="1400" dirty="0"/>
              <a:t> estimated</a:t>
            </a:r>
            <a:r>
              <a:rPr sz="1400" dirty="0"/>
              <a:t> budgets</a:t>
            </a:r>
            <a:r>
              <a:rPr lang="en-US" sz="1400" dirty="0"/>
              <a:t> by activity</a:t>
            </a:r>
            <a:r>
              <a:rPr sz="1400" dirty="0"/>
              <a:t>, and expected results in the IHP submitted to HUD.</a:t>
            </a:r>
          </a:p>
          <a:p>
            <a:pPr marL="0" indent="0">
              <a:spcBef>
                <a:spcPts val="2500"/>
              </a:spcBef>
              <a:buFont typeface="Arial"/>
              <a:buNone/>
            </a:pPr>
            <a:r>
              <a:rPr sz="1400" b="1" dirty="0"/>
              <a:t>Adding a New Activity</a:t>
            </a:r>
            <a:r>
              <a:rPr lang="en-US" sz="1400" b="1" dirty="0"/>
              <a:t> After IHP Initial Submission</a:t>
            </a:r>
            <a:endParaRPr sz="1400" b="1" dirty="0"/>
          </a:p>
          <a:p>
            <a:pPr marL="0" lvl="1" indent="0">
              <a:buFont typeface="Arial"/>
              <a:buNone/>
            </a:pPr>
            <a:r>
              <a:rPr sz="1400" dirty="0"/>
              <a:t>A new activity may require an IHP amendment and tribal certification before implementation.</a:t>
            </a:r>
          </a:p>
          <a:p>
            <a:pPr marL="0" indent="0">
              <a:spcBef>
                <a:spcPts val="2500"/>
              </a:spcBef>
              <a:buFont typeface="Arial"/>
              <a:buNone/>
            </a:pPr>
            <a:r>
              <a:rPr sz="1400" b="1" dirty="0"/>
              <a:t>HUD Review and Special Approvals</a:t>
            </a:r>
          </a:p>
          <a:p>
            <a:pPr marL="0" lvl="1" indent="0">
              <a:buFont typeface="Arial"/>
              <a:buNone/>
            </a:pPr>
            <a:r>
              <a:rPr sz="1400" dirty="0"/>
              <a:t>HUD reviews IHP compliance. Model activities require the separate approval applicable to that category.</a:t>
            </a:r>
          </a:p>
          <a:p>
            <a:pPr marL="0" indent="0">
              <a:spcBef>
                <a:spcPts val="2500"/>
              </a:spcBef>
              <a:buFont typeface="Arial"/>
              <a:buNone/>
            </a:pPr>
            <a:r>
              <a:rPr sz="1400" b="1" dirty="0"/>
              <a:t>Readiness Before Spending</a:t>
            </a:r>
          </a:p>
          <a:p>
            <a:pPr marL="0" lvl="1" indent="0">
              <a:buFont typeface="Arial"/>
              <a:buNone/>
            </a:pPr>
            <a:r>
              <a:rPr sz="1400" dirty="0"/>
              <a:t>IRHA completes required approvals and applicable environmental, procurement, and other reviews before </a:t>
            </a:r>
            <a:r>
              <a:rPr lang="en-US" sz="1400" dirty="0"/>
              <a:t>spending funding and starting a project</a:t>
            </a:r>
            <a:r>
              <a:rPr sz="1400" dirty="0"/>
              <a:t>.</a:t>
            </a:r>
          </a:p>
        </p:txBody>
      </p:sp>
      <p:sp>
        <p:nvSpPr>
          <p:cNvPr id="5" name="Date Placeholder 4">
            <a:extLst>
              <a:ext uri="{FF2B5EF4-FFF2-40B4-BE49-F238E27FC236}">
                <a16:creationId xmlns:a16="http://schemas.microsoft.com/office/drawing/2014/main" id="{083FBFDA-5E06-7F09-8D7E-A21D3AFC08D4}"/>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a:t>9/22/2026</a:t>
            </a:fld>
            <a:endParaRPr/>
          </a:p>
        </p:txBody>
      </p:sp>
      <p:sp>
        <p:nvSpPr>
          <p:cNvPr id="6" name="Slide Number Placeholder 5">
            <a:extLst>
              <a:ext uri="{FF2B5EF4-FFF2-40B4-BE49-F238E27FC236}">
                <a16:creationId xmlns:a16="http://schemas.microsoft.com/office/drawing/2014/main" id="{BEB58D6C-37CD-8350-9AD3-4DA8F225EF9C}"/>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4A59AF09-D197-0193-A7DE-FAAF0B691058}" type="slidenum">
              <a:rPr/>
              <a:t>24</a:t>
            </a:fld>
            <a:endParaRPr/>
          </a:p>
        </p:txBody>
      </p:sp>
    </p:spTree>
    <p:extLst>
      <p:ext uri="{BB962C8B-B14F-4D97-AF65-F5344CB8AC3E}">
        <p14:creationId xmlns:p14="http://schemas.microsoft.com/office/powerpoint/2010/main" val="461696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10F60-9616-5F31-04ED-E34A6D43574B}"/>
              </a:ext>
            </a:extLst>
          </p:cNvPr>
          <p:cNvSpPr>
            <a:spLocks noGrp="1"/>
          </p:cNvSpPr>
          <p:nvPr>
            <p:ph type="title"/>
          </p:nvPr>
        </p:nvSpPr>
        <p:spPr>
          <a:xfrm>
            <a:off x="457200" y="2968607"/>
            <a:ext cx="8932653" cy="3450568"/>
          </a:xfrm>
        </p:spPr>
        <p:txBody>
          <a:bodyPr anchor="b">
            <a:normAutofit/>
          </a:bodyPr>
          <a:lstStyle/>
          <a:p>
            <a:r>
              <a:t>Roles in the IHP Process</a:t>
            </a:r>
          </a:p>
        </p:txBody>
      </p:sp>
      <p:sp>
        <p:nvSpPr>
          <p:cNvPr id="5" name="Date Placeholder 4">
            <a:extLst>
              <a:ext uri="{FF2B5EF4-FFF2-40B4-BE49-F238E27FC236}">
                <a16:creationId xmlns:a16="http://schemas.microsoft.com/office/drawing/2014/main" id="{FAA0987C-B5C4-DCAC-CEB1-244C3304DAD1}"/>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a:t>9/22/2026</a:t>
            </a:fld>
            <a:endParaRPr/>
          </a:p>
        </p:txBody>
      </p:sp>
      <p:sp>
        <p:nvSpPr>
          <p:cNvPr id="6" name="Slide Number Placeholder 5">
            <a:extLst>
              <a:ext uri="{FF2B5EF4-FFF2-40B4-BE49-F238E27FC236}">
                <a16:creationId xmlns:a16="http://schemas.microsoft.com/office/drawing/2014/main" id="{1D7061D4-2592-742F-C4DC-1A74E0DA9B9F}"/>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F3AE1AE4-D79E-94D6-E825-3FC6C21A77D2}" type="slidenum">
              <a:rPr/>
              <a:t>25</a:t>
            </a:fld>
            <a:endParaRPr/>
          </a:p>
        </p:txBody>
      </p:sp>
    </p:spTree>
    <p:extLst>
      <p:ext uri="{BB962C8B-B14F-4D97-AF65-F5344CB8AC3E}">
        <p14:creationId xmlns:p14="http://schemas.microsoft.com/office/powerpoint/2010/main" val="648455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D23D7-090E-3EB6-176C-925188F50549}"/>
              </a:ext>
            </a:extLst>
          </p:cNvPr>
          <p:cNvSpPr>
            <a:spLocks noGrp="1"/>
          </p:cNvSpPr>
          <p:nvPr>
            <p:ph type="title"/>
          </p:nvPr>
        </p:nvSpPr>
        <p:spPr>
          <a:xfrm>
            <a:off x="457200" y="720473"/>
            <a:ext cx="3664107" cy="3864052"/>
          </a:xfrm>
        </p:spPr>
        <p:txBody>
          <a:bodyPr anchor="t">
            <a:normAutofit/>
          </a:bodyPr>
          <a:lstStyle/>
          <a:p>
            <a:r>
              <a:t>How IRHA Supports Tribes</a:t>
            </a:r>
          </a:p>
        </p:txBody>
      </p:sp>
      <p:sp>
        <p:nvSpPr>
          <p:cNvPr id="3" name="Content Placeholder 2">
            <a:extLst>
              <a:ext uri="{FF2B5EF4-FFF2-40B4-BE49-F238E27FC236}">
                <a16:creationId xmlns:a16="http://schemas.microsoft.com/office/drawing/2014/main" id="{E49CF1B4-3E02-F3F4-5EAD-97B1A89B3616}"/>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Program Coordination and Management</a:t>
            </a:r>
          </a:p>
          <a:p>
            <a:pPr marL="0" lvl="1" indent="0">
              <a:buFont typeface="Arial"/>
              <a:buNone/>
            </a:pPr>
            <a:r>
              <a:rPr sz="1400" dirty="0"/>
              <a:t>IRHA coordinates regional housing planning, program administration, and compliance with applicable requirements.</a:t>
            </a:r>
          </a:p>
          <a:p>
            <a:pPr marL="0" indent="0">
              <a:spcBef>
                <a:spcPts val="2500"/>
              </a:spcBef>
              <a:buFont typeface="Arial"/>
              <a:buNone/>
            </a:pPr>
            <a:r>
              <a:rPr sz="1400" b="1" dirty="0"/>
              <a:t>Project Planning and Delivery</a:t>
            </a:r>
          </a:p>
          <a:p>
            <a:pPr marL="0" lvl="1" indent="0">
              <a:buFont typeface="Arial"/>
              <a:buNone/>
            </a:pPr>
            <a:r>
              <a:rPr sz="1400" dirty="0"/>
              <a:t>IRHA evaluates project feasibility, costs, and practical delivery needs with participating tribes.</a:t>
            </a:r>
          </a:p>
          <a:p>
            <a:pPr marL="0" indent="0">
              <a:spcBef>
                <a:spcPts val="2500"/>
              </a:spcBef>
              <a:buFont typeface="Arial"/>
              <a:buNone/>
            </a:pPr>
            <a:r>
              <a:rPr sz="1400" b="1" dirty="0"/>
              <a:t>Developing and Updating Programs</a:t>
            </a:r>
          </a:p>
          <a:p>
            <a:pPr marL="0" lvl="1" indent="0">
              <a:buFont typeface="Arial"/>
              <a:buNone/>
            </a:pPr>
            <a:r>
              <a:rPr sz="1400" dirty="0"/>
              <a:t>IRHA develops or updates </a:t>
            </a:r>
            <a:r>
              <a:rPr lang="en-US" sz="1400" dirty="0"/>
              <a:t>processes</a:t>
            </a:r>
            <a:r>
              <a:rPr sz="1400" dirty="0"/>
              <a:t>, applications, procedures, and controls when needed for a selected activity.</a:t>
            </a:r>
          </a:p>
          <a:p>
            <a:pPr marL="0" indent="0">
              <a:spcBef>
                <a:spcPts val="2500"/>
              </a:spcBef>
              <a:buFont typeface="Arial"/>
              <a:buNone/>
            </a:pPr>
            <a:r>
              <a:rPr sz="1400" b="1" dirty="0"/>
              <a:t>Technical Assistance and Reporting</a:t>
            </a:r>
          </a:p>
          <a:p>
            <a:pPr marL="0" lvl="1" indent="0">
              <a:buFont typeface="Arial"/>
              <a:buNone/>
            </a:pPr>
            <a:r>
              <a:rPr sz="1400" dirty="0"/>
              <a:t>IRHA supports funding coordination, inspections where required, recordkeeping, and performance reporting</a:t>
            </a:r>
            <a:r>
              <a:rPr lang="en-US" sz="1400" dirty="0"/>
              <a:t> as required by HUD and other funding sources. </a:t>
            </a:r>
            <a:endParaRPr sz="1400" dirty="0"/>
          </a:p>
        </p:txBody>
      </p:sp>
      <p:sp>
        <p:nvSpPr>
          <p:cNvPr id="5" name="Date Placeholder 4">
            <a:extLst>
              <a:ext uri="{FF2B5EF4-FFF2-40B4-BE49-F238E27FC236}">
                <a16:creationId xmlns:a16="http://schemas.microsoft.com/office/drawing/2014/main" id="{65DD6F4D-7B91-120E-7F8C-DD101F8648C1}"/>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a:t>9/22/2026</a:t>
            </a:fld>
            <a:endParaRPr/>
          </a:p>
        </p:txBody>
      </p:sp>
      <p:sp>
        <p:nvSpPr>
          <p:cNvPr id="6" name="Slide Number Placeholder 5">
            <a:extLst>
              <a:ext uri="{FF2B5EF4-FFF2-40B4-BE49-F238E27FC236}">
                <a16:creationId xmlns:a16="http://schemas.microsoft.com/office/drawing/2014/main" id="{6A8EBC79-C0AE-753D-983A-AE26FA723A8B}"/>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5AB55966-FA28-BC73-EA9E-53DF014DF033}" type="slidenum">
              <a:rPr/>
              <a:t>26</a:t>
            </a:fld>
            <a:endParaRPr/>
          </a:p>
        </p:txBody>
      </p:sp>
    </p:spTree>
    <p:extLst>
      <p:ext uri="{BB962C8B-B14F-4D97-AF65-F5344CB8AC3E}">
        <p14:creationId xmlns:p14="http://schemas.microsoft.com/office/powerpoint/2010/main" val="3279542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BBF69-5713-CA92-0305-3A286D6BB982}"/>
              </a:ext>
            </a:extLst>
          </p:cNvPr>
          <p:cNvSpPr>
            <a:spLocks noGrp="1"/>
          </p:cNvSpPr>
          <p:nvPr>
            <p:ph type="title"/>
          </p:nvPr>
        </p:nvSpPr>
        <p:spPr>
          <a:xfrm>
            <a:off x="457200" y="720473"/>
            <a:ext cx="3664107" cy="3864052"/>
          </a:xfrm>
        </p:spPr>
        <p:txBody>
          <a:bodyPr anchor="t">
            <a:normAutofit/>
          </a:bodyPr>
          <a:lstStyle/>
          <a:p>
            <a:r>
              <a:t>Tribal Responsibilities</a:t>
            </a:r>
          </a:p>
        </p:txBody>
      </p:sp>
      <p:sp>
        <p:nvSpPr>
          <p:cNvPr id="3" name="Content Placeholder 2">
            <a:extLst>
              <a:ext uri="{FF2B5EF4-FFF2-40B4-BE49-F238E27FC236}">
                <a16:creationId xmlns:a16="http://schemas.microsoft.com/office/drawing/2014/main" id="{6FF20D44-85FD-303C-2B9B-A67698C7A93B}"/>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Identifying Local Needs</a:t>
            </a:r>
          </a:p>
          <a:p>
            <a:pPr marL="0" lvl="1" indent="0">
              <a:buFont typeface="Arial"/>
              <a:buNone/>
            </a:pPr>
            <a:r>
              <a:rPr sz="1400" dirty="0"/>
              <a:t>Tribes identify housing </a:t>
            </a:r>
            <a:r>
              <a:rPr lang="en-US" sz="1400" dirty="0"/>
              <a:t>issues</a:t>
            </a:r>
            <a:r>
              <a:rPr sz="1400" dirty="0"/>
              <a:t> and housing</a:t>
            </a:r>
            <a:r>
              <a:rPr lang="en-US" sz="1400" dirty="0"/>
              <a:t> services needed for their community</a:t>
            </a:r>
            <a:r>
              <a:rPr sz="1400" dirty="0"/>
              <a:t>.</a:t>
            </a:r>
          </a:p>
          <a:p>
            <a:pPr marL="0" indent="0">
              <a:spcBef>
                <a:spcPts val="2500"/>
              </a:spcBef>
              <a:buFont typeface="Arial"/>
              <a:buNone/>
            </a:pPr>
            <a:r>
              <a:rPr sz="1400" b="1" dirty="0"/>
              <a:t>Setting Priorities</a:t>
            </a:r>
          </a:p>
          <a:p>
            <a:pPr marL="0" lvl="1" indent="0">
              <a:buFont typeface="Arial"/>
              <a:buNone/>
            </a:pPr>
            <a:r>
              <a:rPr sz="1400" dirty="0"/>
              <a:t>Tribal councils compare possible activities, discuss tradeoffs, and document their priorities through resolutions.</a:t>
            </a:r>
          </a:p>
          <a:p>
            <a:pPr marL="0" indent="0">
              <a:spcBef>
                <a:spcPts val="2500"/>
              </a:spcBef>
              <a:buFont typeface="Arial"/>
              <a:buNone/>
            </a:pPr>
            <a:r>
              <a:rPr sz="1400" b="1" dirty="0"/>
              <a:t>Supporting Program Development</a:t>
            </a:r>
          </a:p>
          <a:p>
            <a:pPr marL="0" lvl="1" indent="0">
              <a:buFont typeface="Arial"/>
              <a:buNone/>
            </a:pPr>
            <a:r>
              <a:rPr sz="1400" dirty="0"/>
              <a:t>Tribes work with IRHA on local information, outreach, practical delivery, and community expectations.</a:t>
            </a:r>
          </a:p>
          <a:p>
            <a:pPr marL="0" indent="0">
              <a:spcBef>
                <a:spcPts val="2500"/>
              </a:spcBef>
              <a:buFont typeface="Arial"/>
              <a:buNone/>
            </a:pPr>
            <a:r>
              <a:rPr sz="1400" b="1" dirty="0"/>
              <a:t>Confirming Results and Readiness</a:t>
            </a:r>
          </a:p>
          <a:p>
            <a:pPr marL="0" lvl="1" indent="0">
              <a:buFont typeface="Arial"/>
              <a:buNone/>
            </a:pPr>
            <a:r>
              <a:rPr sz="1400" dirty="0"/>
              <a:t>Tribes help verify outcomes and explain that additional assistance begins once IRHA confirms program readiness.</a:t>
            </a:r>
          </a:p>
        </p:txBody>
      </p:sp>
      <p:sp>
        <p:nvSpPr>
          <p:cNvPr id="5" name="Date Placeholder 4">
            <a:extLst>
              <a:ext uri="{FF2B5EF4-FFF2-40B4-BE49-F238E27FC236}">
                <a16:creationId xmlns:a16="http://schemas.microsoft.com/office/drawing/2014/main" id="{03FC1E3C-61D6-4D84-51C6-1145BFE0EB2B}"/>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0592C845-45B6-B0C2-D8C6-B58590B72F08}"/>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02F15020-66A7-620A-7B7A-C05C4312DEAE}" type="slidenum">
              <a:rPr/>
              <a:t>27</a:t>
            </a:fld>
            <a:endParaRPr/>
          </a:p>
        </p:txBody>
      </p:sp>
    </p:spTree>
    <p:extLst>
      <p:ext uri="{BB962C8B-B14F-4D97-AF65-F5344CB8AC3E}">
        <p14:creationId xmlns:p14="http://schemas.microsoft.com/office/powerpoint/2010/main" val="1208157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016BF-A9D5-316F-E35F-92F41E9C7AD8}"/>
              </a:ext>
            </a:extLst>
          </p:cNvPr>
          <p:cNvSpPr>
            <a:spLocks noGrp="1"/>
          </p:cNvSpPr>
          <p:nvPr>
            <p:ph type="title"/>
          </p:nvPr>
        </p:nvSpPr>
        <p:spPr>
          <a:xfrm>
            <a:off x="457200" y="2968607"/>
            <a:ext cx="8932653" cy="3450568"/>
          </a:xfrm>
        </p:spPr>
        <p:txBody>
          <a:bodyPr anchor="b">
            <a:normAutofit/>
          </a:bodyPr>
          <a:lstStyle/>
          <a:p>
            <a:r>
              <a:t>Understanding Reporting and Timelines</a:t>
            </a:r>
          </a:p>
        </p:txBody>
      </p:sp>
      <p:sp>
        <p:nvSpPr>
          <p:cNvPr id="5" name="Date Placeholder 4">
            <a:extLst>
              <a:ext uri="{FF2B5EF4-FFF2-40B4-BE49-F238E27FC236}">
                <a16:creationId xmlns:a16="http://schemas.microsoft.com/office/drawing/2014/main" id="{D56CB558-298E-D275-B222-D4311106A3C4}"/>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a:t>9/22/2026</a:t>
            </a:fld>
            <a:endParaRPr/>
          </a:p>
        </p:txBody>
      </p:sp>
      <p:sp>
        <p:nvSpPr>
          <p:cNvPr id="6" name="Slide Number Placeholder 5">
            <a:extLst>
              <a:ext uri="{FF2B5EF4-FFF2-40B4-BE49-F238E27FC236}">
                <a16:creationId xmlns:a16="http://schemas.microsoft.com/office/drawing/2014/main" id="{E3B610DE-B9D9-F69C-FE81-1537FEA195EB}"/>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68AD4375-9F50-F53A-6F9F-DD8473067C05}" type="slidenum">
              <a:rPr/>
              <a:t>28</a:t>
            </a:fld>
            <a:endParaRPr/>
          </a:p>
        </p:txBody>
      </p:sp>
    </p:spTree>
    <p:extLst>
      <p:ext uri="{BB962C8B-B14F-4D97-AF65-F5344CB8AC3E}">
        <p14:creationId xmlns:p14="http://schemas.microsoft.com/office/powerpoint/2010/main" val="875443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IHP vs. APR</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a:t>IHP: The Plan</a:t>
            </a:r>
          </a:p>
          <a:p>
            <a:pPr marL="0" lvl="1" indent="0">
              <a:buFont typeface="Arial"/>
              <a:buNone/>
            </a:pPr>
            <a:r>
              <a:rPr sz="1400"/>
              <a:t>The Indian Housing Plan describes the activities, budgets, and results planned for the program year.</a:t>
            </a:r>
          </a:p>
          <a:p>
            <a:pPr marL="0" indent="0">
              <a:spcBef>
                <a:spcPts val="2500"/>
              </a:spcBef>
              <a:buFont typeface="Arial"/>
              <a:buNone/>
            </a:pPr>
            <a:r>
              <a:rPr sz="1400" b="1"/>
              <a:t>APR: The Results</a:t>
            </a:r>
          </a:p>
          <a:p>
            <a:pPr marL="0" lvl="1" indent="0">
              <a:buFont typeface="Arial"/>
              <a:buNone/>
            </a:pPr>
            <a:r>
              <a:rPr sz="1400"/>
              <a:t>The Annual Performance Report describes spending, accomplishments, households served, and progress toward goals.</a:t>
            </a:r>
          </a:p>
          <a:p>
            <a:pPr marL="0" indent="0">
              <a:spcBef>
                <a:spcPts val="2500"/>
              </a:spcBef>
              <a:buFont typeface="Arial"/>
              <a:buNone/>
            </a:pPr>
            <a:r>
              <a:rPr sz="1400" b="1"/>
              <a:t>Measure More Than New Homes</a:t>
            </a:r>
          </a:p>
          <a:p>
            <a:pPr marL="0" lvl="1" indent="0">
              <a:buFont typeface="Arial"/>
              <a:buNone/>
            </a:pPr>
            <a:r>
              <a:rPr sz="1400"/>
              <a:t>New programs may track deposits paid, homebuyers assisted, residents served, or housing safety improvements.</a:t>
            </a:r>
          </a:p>
          <a:p>
            <a:pPr marL="0" indent="0">
              <a:spcBef>
                <a:spcPts val="2500"/>
              </a:spcBef>
              <a:buFont typeface="Arial"/>
              <a:buNone/>
            </a:pPr>
            <a:r>
              <a:rPr sz="1400" b="1"/>
              <a:t>Accountability and Improvement</a:t>
            </a:r>
          </a:p>
          <a:p>
            <a:pPr marL="0" lvl="1" indent="0">
              <a:buFont typeface="Arial"/>
              <a:buNone/>
            </a:pPr>
            <a:r>
              <a:rPr sz="1400"/>
              <a:t>IRHA and tribes use these results to explain how funds helped families and to improve future priorities.</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41680313-6E64-04FF-399A-57B7CADE95A9}" type="slidenum">
              <a:rPr/>
              <a:t>29</a:t>
            </a:fld>
            <a:endParaRPr/>
          </a:p>
        </p:txBody>
      </p:sp>
    </p:spTree>
    <p:extLst>
      <p:ext uri="{BB962C8B-B14F-4D97-AF65-F5344CB8AC3E}">
        <p14:creationId xmlns:p14="http://schemas.microsoft.com/office/powerpoint/2010/main" val="2568141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9C4B8-011B-8E2F-0B72-715CA31963E2}"/>
              </a:ext>
            </a:extLst>
          </p:cNvPr>
          <p:cNvSpPr>
            <a:spLocks noGrp="1"/>
          </p:cNvSpPr>
          <p:nvPr>
            <p:ph type="title"/>
          </p:nvPr>
        </p:nvSpPr>
        <p:spPr>
          <a:xfrm>
            <a:off x="457200" y="720473"/>
            <a:ext cx="3664107" cy="3864052"/>
          </a:xfrm>
        </p:spPr>
        <p:txBody>
          <a:bodyPr anchor="t">
            <a:normAutofit/>
          </a:bodyPr>
          <a:lstStyle/>
          <a:p>
            <a:r>
              <a:t>FY 2027 IHP Planning Timeline</a:t>
            </a:r>
          </a:p>
        </p:txBody>
      </p:sp>
      <p:sp>
        <p:nvSpPr>
          <p:cNvPr id="3" name="Content Placeholder 2">
            <a:extLst>
              <a:ext uri="{FF2B5EF4-FFF2-40B4-BE49-F238E27FC236}">
                <a16:creationId xmlns:a16="http://schemas.microsoft.com/office/drawing/2014/main" id="{02BB700C-2C04-C4B8-D40B-FBA042084F12}"/>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a:t>Tribal Priorities Are Being Gathered</a:t>
            </a:r>
          </a:p>
          <a:p>
            <a:pPr marL="0" lvl="1" indent="0">
              <a:buFont typeface="Arial"/>
              <a:buNone/>
            </a:pPr>
            <a:r>
              <a:rPr sz="1400"/>
              <a:t>IRHA is gathering housing priorities from Tribes across its service area for the FY 2027 IHP.</a:t>
            </a:r>
          </a:p>
          <a:p>
            <a:pPr marL="0" indent="0">
              <a:spcBef>
                <a:spcPts val="2500"/>
              </a:spcBef>
              <a:buFont typeface="Arial"/>
              <a:buNone/>
            </a:pPr>
            <a:r>
              <a:rPr sz="1400" b="1"/>
              <a:t>Projects and Needs Requested</a:t>
            </a:r>
          </a:p>
          <a:p>
            <a:pPr marL="0" lvl="1" indent="0">
              <a:buFont typeface="Arial"/>
              <a:buNone/>
            </a:pPr>
            <a:r>
              <a:rPr sz="1400"/>
              <a:t>Submit proposed housing projects, community needs, or eligible activities for consideration as early as possible.</a:t>
            </a:r>
          </a:p>
          <a:p>
            <a:pPr marL="0" indent="0">
              <a:spcBef>
                <a:spcPts val="2500"/>
              </a:spcBef>
              <a:buFont typeface="Arial"/>
              <a:buNone/>
            </a:pPr>
            <a:r>
              <a:rPr sz="1400" b="1"/>
              <a:t>HUD Submission: Mid-October</a:t>
            </a:r>
          </a:p>
          <a:p>
            <a:pPr marL="0" lvl="1" indent="0">
              <a:buFont typeface="Arial"/>
              <a:buNone/>
            </a:pPr>
            <a:r>
              <a:rPr sz="1400"/>
              <a:t>IRHA's FY 2027 IHP is due to HUD in mid-October, so early input allows time to evaluate and develop proposals.</a:t>
            </a:r>
          </a:p>
          <a:p>
            <a:pPr marL="0" indent="0">
              <a:spcBef>
                <a:spcPts val="2500"/>
              </a:spcBef>
              <a:buFont typeface="Arial"/>
              <a:buNone/>
            </a:pPr>
            <a:r>
              <a:rPr sz="1400" b="1"/>
              <a:t>Short- and Long-Term Goals</a:t>
            </a:r>
          </a:p>
          <a:p>
            <a:pPr marL="0" lvl="1" indent="0">
              <a:buFont typeface="Arial"/>
              <a:buNone/>
            </a:pPr>
            <a:r>
              <a:rPr sz="1400"/>
              <a:t>Identify housing investments that could advance your community's immediate and future housing goals under NAHASDA.</a:t>
            </a:r>
          </a:p>
        </p:txBody>
      </p:sp>
      <p:sp>
        <p:nvSpPr>
          <p:cNvPr id="5" name="Date Placeholder 4">
            <a:extLst>
              <a:ext uri="{FF2B5EF4-FFF2-40B4-BE49-F238E27FC236}">
                <a16:creationId xmlns:a16="http://schemas.microsoft.com/office/drawing/2014/main" id="{276AC32F-6119-4DD5-C4B0-4144F4107B90}"/>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a:t>9/22/2026</a:t>
            </a:fld>
            <a:endParaRPr/>
          </a:p>
        </p:txBody>
      </p:sp>
      <p:sp>
        <p:nvSpPr>
          <p:cNvPr id="6" name="Slide Number Placeholder 5">
            <a:extLst>
              <a:ext uri="{FF2B5EF4-FFF2-40B4-BE49-F238E27FC236}">
                <a16:creationId xmlns:a16="http://schemas.microsoft.com/office/drawing/2014/main" id="{010826E3-A477-36DE-51F4-AFEA0169BDCA}"/>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5FEBBBCE-9E16-527A-0EE3-E5839422D847}" type="slidenum">
              <a:rPr/>
              <a:t>30</a:t>
            </a:fld>
            <a:endParaRPr/>
          </a:p>
        </p:txBody>
      </p:sp>
    </p:spTree>
    <p:extLst>
      <p:ext uri="{BB962C8B-B14F-4D97-AF65-F5344CB8AC3E}">
        <p14:creationId xmlns:p14="http://schemas.microsoft.com/office/powerpoint/2010/main" val="3913780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Guidance Behind These Options</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a:t>HUD Notice PIH 2023-30</a:t>
            </a:r>
          </a:p>
          <a:p>
            <a:pPr marL="0" lvl="1" indent="0">
              <a:buFont typeface="Arial"/>
              <a:buNone/>
            </a:pPr>
            <a:r>
              <a:rPr sz="1400"/>
              <a:t>The main source for the eligible housing activities and examples in this presentation.</a:t>
            </a:r>
          </a:p>
          <a:p>
            <a:pPr marL="0" indent="0">
              <a:spcBef>
                <a:spcPts val="2500"/>
              </a:spcBef>
              <a:buFont typeface="Arial"/>
              <a:buNone/>
            </a:pPr>
            <a:r>
              <a:rPr sz="1400" b="1"/>
              <a:t>HUD Notice PIH 2024-08</a:t>
            </a:r>
          </a:p>
          <a:p>
            <a:pPr marL="0" lvl="1" indent="0">
              <a:buFont typeface="Arial"/>
              <a:buNone/>
            </a:pPr>
            <a:r>
              <a:rPr sz="1400"/>
              <a:t>Later guidance clarifies model activity approvals and which proposals fit existing activity categories.</a:t>
            </a:r>
          </a:p>
          <a:p>
            <a:pPr marL="0" indent="0">
              <a:spcBef>
                <a:spcPts val="2500"/>
              </a:spcBef>
              <a:buFont typeface="Arial"/>
              <a:buNone/>
            </a:pPr>
            <a:r>
              <a:rPr sz="1400" b="1"/>
              <a:t>NAHASDA and Program Rules</a:t>
            </a:r>
          </a:p>
          <a:p>
            <a:pPr marL="0" lvl="1" indent="0">
              <a:buFont typeface="Arial"/>
              <a:buNone/>
            </a:pPr>
            <a:r>
              <a:rPr sz="1400"/>
              <a:t>24 CFR Part 1000 and applicable federal cost rules govern eligibility, planning, and implementation.</a:t>
            </a:r>
          </a:p>
          <a:p>
            <a:pPr marL="0" indent="0">
              <a:spcBef>
                <a:spcPts val="2500"/>
              </a:spcBef>
              <a:buFont typeface="Arial"/>
              <a:buNone/>
            </a:pPr>
            <a:r>
              <a:rPr sz="1400" b="1"/>
              <a:t>Linked Guidance Appendix</a:t>
            </a:r>
          </a:p>
          <a:p>
            <a:pPr marL="0" lvl="1" indent="0">
              <a:buFont typeface="Arial"/>
              <a:buNone/>
            </a:pPr>
            <a:r>
              <a:rPr sz="1400"/>
              <a:t>See slides 34–35 for clickable links to the full HUD notices, NAHASDA activity authority, and program rules.</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D172A7C5-A0CC-7B36-F236-345181E6AD72}" type="slidenum">
              <a:rPr/>
              <a:t>31</a:t>
            </a:fld>
            <a:endParaRPr/>
          </a:p>
        </p:txBody>
      </p:sp>
    </p:spTree>
    <p:extLst>
      <p:ext uri="{BB962C8B-B14F-4D97-AF65-F5344CB8AC3E}">
        <p14:creationId xmlns:p14="http://schemas.microsoft.com/office/powerpoint/2010/main" val="25681411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What Should Your Tribe Consider Next?</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a:t>Choose a Housing Need</a:t>
            </a:r>
          </a:p>
          <a:p>
            <a:pPr marL="0" lvl="1" indent="0">
              <a:buFont typeface="Arial"/>
              <a:buNone/>
            </a:pPr>
            <a:r>
              <a:rPr sz="1400"/>
              <a:t>Identify the problem, the people affected, and the outcome your tribe wants to achieve.</a:t>
            </a:r>
          </a:p>
          <a:p>
            <a:pPr marL="0" indent="0">
              <a:spcBef>
                <a:spcPts val="2500"/>
              </a:spcBef>
              <a:buFont typeface="Arial"/>
              <a:buNone/>
            </a:pPr>
            <a:r>
              <a:rPr sz="1400" b="1"/>
              <a:t>Discuss Possible Activities</a:t>
            </a:r>
          </a:p>
          <a:p>
            <a:pPr marL="0" lvl="1" indent="0">
              <a:buFont typeface="Arial"/>
              <a:buNone/>
            </a:pPr>
            <a:r>
              <a:rPr sz="1400"/>
              <a:t>Use these examples to discuss which options may work locally and what funding and staff support they require.</a:t>
            </a:r>
          </a:p>
          <a:p>
            <a:pPr marL="0" indent="0">
              <a:spcBef>
                <a:spcPts val="2500"/>
              </a:spcBef>
              <a:buFont typeface="Arial"/>
              <a:buNone/>
            </a:pPr>
            <a:r>
              <a:rPr sz="1400" b="1"/>
              <a:t>Provide FY 2027 Priorities</a:t>
            </a:r>
          </a:p>
          <a:p>
            <a:pPr marL="0" lvl="1" indent="0">
              <a:buFont typeface="Arial"/>
              <a:buNone/>
            </a:pPr>
            <a:r>
              <a:rPr sz="1400"/>
              <a:t>Send IRHA proposed projects, community needs, or eligible activities for consideration before the mid-October submission.</a:t>
            </a:r>
          </a:p>
          <a:p>
            <a:pPr marL="0" indent="0">
              <a:spcBef>
                <a:spcPts val="2500"/>
              </a:spcBef>
              <a:buFont typeface="Arial"/>
              <a:buNone/>
            </a:pPr>
            <a:r>
              <a:rPr sz="1400" b="1"/>
              <a:t>Plan for Program Readiness</a:t>
            </a:r>
          </a:p>
          <a:p>
            <a:pPr marL="0" lvl="1" indent="0">
              <a:buFont typeface="Arial"/>
              <a:buNone/>
            </a:pPr>
            <a:r>
              <a:rPr sz="1400"/>
              <a:t>IRHA will determine whether a new program is needed and complete required preparations before assistance begins.</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66C3428B-053E-6B4E-39FF-75B44F3F33F6}" type="slidenum">
              <a:rPr/>
              <a:t>32</a:t>
            </a:fld>
            <a:endParaRPr/>
          </a:p>
        </p:txBody>
      </p:sp>
    </p:spTree>
    <p:extLst>
      <p:ext uri="{BB962C8B-B14F-4D97-AF65-F5344CB8AC3E}">
        <p14:creationId xmlns:p14="http://schemas.microsoft.com/office/powerpoint/2010/main" val="2568141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Thank You — Contact IRHA</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dirty="0"/>
              <a:t>Tribal Development / Planning</a:t>
            </a:r>
          </a:p>
          <a:p>
            <a:pPr marL="0" lvl="1" indent="0">
              <a:buFont typeface="Arial"/>
              <a:buNone/>
            </a:pPr>
            <a:r>
              <a:rPr sz="1400" dirty="0"/>
              <a:t>Housing priorities, resolutions, IHP planning, and new program ideas: ask for Tribal Development / Planning.</a:t>
            </a:r>
          </a:p>
          <a:p>
            <a:pPr marL="0" indent="0">
              <a:spcBef>
                <a:spcPts val="2500"/>
              </a:spcBef>
              <a:buFont typeface="Arial"/>
              <a:buNone/>
            </a:pPr>
            <a:r>
              <a:rPr sz="1400" b="1" dirty="0"/>
              <a:t>Housing Services</a:t>
            </a:r>
          </a:p>
          <a:p>
            <a:pPr marL="0" lvl="1" indent="0">
              <a:buFont typeface="Arial"/>
              <a:buNone/>
            </a:pPr>
            <a:r>
              <a:rPr sz="1400" dirty="0"/>
              <a:t>Applications, eligibility, rental and homeownership programs, and resident questions: ask for Housing Services.</a:t>
            </a:r>
          </a:p>
          <a:p>
            <a:pPr marL="0" indent="0">
              <a:spcBef>
                <a:spcPts val="2500"/>
              </a:spcBef>
              <a:buFont typeface="Arial"/>
              <a:buNone/>
            </a:pPr>
            <a:r>
              <a:rPr sz="1400" b="1" dirty="0"/>
              <a:t>Construction / Finance</a:t>
            </a:r>
          </a:p>
          <a:p>
            <a:pPr marL="0" lvl="1" indent="0">
              <a:buFont typeface="Arial"/>
              <a:buNone/>
            </a:pPr>
            <a:r>
              <a:rPr sz="1400" dirty="0"/>
              <a:t>Project scopes, roads, and repairs: Construction. Budgets, available funding, and financial reporting: Finance.</a:t>
            </a:r>
          </a:p>
          <a:p>
            <a:pPr marL="0" indent="0">
              <a:spcBef>
                <a:spcPts val="2500"/>
              </a:spcBef>
              <a:buFont typeface="Arial"/>
              <a:buNone/>
            </a:pPr>
            <a:r>
              <a:rPr sz="1400" b="1" dirty="0"/>
              <a:t>Discuss a Potential Project</a:t>
            </a:r>
          </a:p>
          <a:p>
            <a:pPr marL="0" lvl="1" indent="0">
              <a:buFont typeface="Arial"/>
              <a:buNone/>
            </a:pPr>
            <a:r>
              <a:rPr sz="1400" dirty="0"/>
              <a:t>Contact your IRHA Tribal Development representative or Denise Callahan</a:t>
            </a:r>
            <a:r>
              <a:rPr lang="en-US" sz="1400" dirty="0"/>
              <a:t>, Tribal Development Officer</a:t>
            </a:r>
            <a:r>
              <a:rPr sz="1400" dirty="0"/>
              <a:t> at </a:t>
            </a:r>
            <a:r>
              <a:rPr sz="1400" u="sng" dirty="0">
                <a:hlinkClick r:id="rId3"/>
              </a:rPr>
              <a:t>dcallahan@irha.org</a:t>
            </a:r>
            <a:r>
              <a:rPr sz="1400" dirty="0"/>
              <a:t>. Main: (907) 452-8315 or (800) 478-4742.</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lang="en-US"/>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59F9B2FD-F323-2D0A-D581-D6E61055F9A8}" type="slidenum">
              <a:rPr/>
              <a:t>33</a:t>
            </a:fld>
            <a:endParaRPr/>
          </a:p>
        </p:txBody>
      </p:sp>
    </p:spTree>
    <p:extLst>
      <p:ext uri="{BB962C8B-B14F-4D97-AF65-F5344CB8AC3E}">
        <p14:creationId xmlns:p14="http://schemas.microsoft.com/office/powerpoint/2010/main" val="25681411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Appendix: HUD Guidance</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u="sng">
                <a:hlinkClick r:id="rId3"/>
              </a:rPr>
              <a:t>PIH 2023-30: Eligible Housing Activities</a:t>
            </a:r>
          </a:p>
          <a:p>
            <a:pPr marL="0" lvl="1" indent="0">
              <a:buFont typeface="Arial"/>
              <a:buNone/>
            </a:pPr>
            <a:r>
              <a:rPr sz="1400"/>
              <a:t>Open the full notice (PDF). Activity examples appear on pages 4–8, including housing services and infrastructure.</a:t>
            </a:r>
          </a:p>
          <a:p>
            <a:pPr marL="0" indent="0">
              <a:spcBef>
                <a:spcPts val="2500"/>
              </a:spcBef>
              <a:buFont typeface="Arial"/>
              <a:buNone/>
            </a:pPr>
            <a:r>
              <a:rPr sz="1400" b="1" u="sng">
                <a:hlinkClick r:id="rId4"/>
              </a:rPr>
              <a:t>PIH 2024-08: Model Activities</a:t>
            </a:r>
          </a:p>
          <a:p>
            <a:pPr marL="0" lvl="1" indent="0">
              <a:buFont typeface="Arial"/>
              <a:buNone/>
            </a:pPr>
            <a:r>
              <a:rPr sz="1400"/>
              <a:t>Open the full notice (PDF). Category clarifications: page 2. Model examples and approvals: page 6.</a:t>
            </a:r>
          </a:p>
          <a:p>
            <a:pPr marL="0" indent="0">
              <a:spcBef>
                <a:spcPts val="2500"/>
              </a:spcBef>
              <a:buFont typeface="Arial"/>
              <a:buNone/>
            </a:pPr>
            <a:r>
              <a:rPr sz="1400" b="1"/>
              <a:t>Use the Two Notices Together</a:t>
            </a:r>
          </a:p>
          <a:p>
            <a:pPr marL="0" lvl="1" indent="0">
              <a:buFont typeface="Arial"/>
              <a:buNone/>
            </a:pPr>
            <a:r>
              <a:rPr sz="1400"/>
              <a:t>Start with PIH 2023-30, then use PIH 2024-08 to check whether a proposal needs model activity approval.</a:t>
            </a:r>
          </a:p>
          <a:p>
            <a:pPr marL="0" indent="0">
              <a:spcBef>
                <a:spcPts val="2500"/>
              </a:spcBef>
              <a:buFont typeface="Arial"/>
              <a:buNone/>
            </a:pPr>
            <a:r>
              <a:rPr sz="1400" b="1" u="sng">
                <a:hlinkClick r:id="rId5"/>
              </a:rPr>
              <a:t>Check for Updated HUD Guidance</a:t>
            </a:r>
          </a:p>
          <a:p>
            <a:pPr marL="0" lvl="1" indent="0">
              <a:buFont typeface="Arial"/>
              <a:buNone/>
            </a:pPr>
            <a:r>
              <a:rPr sz="1400"/>
              <a:t>Open HUD’s Native American Programs notices page to check for later guidance before designing a program.</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D6C2EC43-E3B9-C9B0-67FF-5447EB7F3925}" type="slidenum">
              <a:rPr/>
              <a:t>34</a:t>
            </a:fld>
            <a:endParaRPr/>
          </a:p>
        </p:txBody>
      </p:sp>
    </p:spTree>
    <p:extLst>
      <p:ext uri="{BB962C8B-B14F-4D97-AF65-F5344CB8AC3E}">
        <p14:creationId xmlns:p14="http://schemas.microsoft.com/office/powerpoint/2010/main" val="25681411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1724-C1A9-102E-DB29-44A645455485}"/>
              </a:ext>
            </a:extLst>
          </p:cNvPr>
          <p:cNvSpPr>
            <a:spLocks noGrp="1"/>
          </p:cNvSpPr>
          <p:nvPr>
            <p:ph type="title"/>
          </p:nvPr>
        </p:nvSpPr>
        <p:spPr>
          <a:xfrm>
            <a:off x="457200" y="720473"/>
            <a:ext cx="3664107" cy="3864052"/>
          </a:xfrm>
        </p:spPr>
        <p:txBody>
          <a:bodyPr anchor="t">
            <a:normAutofit/>
          </a:bodyPr>
          <a:lstStyle/>
          <a:p>
            <a:r>
              <a:t>Appendix: Program Rules</a:t>
            </a:r>
          </a:p>
        </p:txBody>
      </p:sp>
      <p:sp>
        <p:nvSpPr>
          <p:cNvPr id="3" name="Content Placeholder 2">
            <a:extLst>
              <a:ext uri="{FF2B5EF4-FFF2-40B4-BE49-F238E27FC236}">
                <a16:creationId xmlns:a16="http://schemas.microsoft.com/office/drawing/2014/main" id="{070D8FF7-C5F7-01D5-E57C-1732AEBCF1C5}"/>
              </a:ext>
            </a:extLst>
          </p:cNvPr>
          <p:cNvSpPr>
            <a:spLocks noGrp="1"/>
          </p:cNvSpPr>
          <p:nvPr>
            <p:ph idx="1"/>
          </p:nvPr>
        </p:nvSpPr>
        <p:spPr>
          <a:xfrm>
            <a:off x="5270349" y="720473"/>
            <a:ext cx="6309360" cy="5303520"/>
          </a:xfrm>
        </p:spPr>
        <p:txBody>
          <a:bodyPr>
            <a:normAutofit/>
          </a:bodyPr>
          <a:lstStyle/>
          <a:p>
            <a:pPr marL="0" indent="0">
              <a:spcBef>
                <a:spcPts val="2500"/>
              </a:spcBef>
              <a:buFont typeface="Arial"/>
              <a:buNone/>
            </a:pPr>
            <a:r>
              <a:rPr sz="1400" b="1" u="sng">
                <a:hlinkClick r:id="rId3"/>
              </a:rPr>
              <a:t>NAHASDA: Eligible Activities</a:t>
            </a:r>
          </a:p>
          <a:p>
            <a:pPr marL="0" lvl="1" indent="0">
              <a:buFont typeface="Arial"/>
              <a:buNone/>
            </a:pPr>
            <a:r>
              <a:rPr sz="1400"/>
              <a:t>Open 25 U.S.C. § 4132 for the law authorizing affordable housing activities.</a:t>
            </a:r>
          </a:p>
          <a:p>
            <a:pPr marL="0" indent="0">
              <a:spcBef>
                <a:spcPts val="2500"/>
              </a:spcBef>
              <a:buFont typeface="Arial"/>
              <a:buNone/>
            </a:pPr>
            <a:r>
              <a:rPr sz="1400" b="1" u="sng">
                <a:hlinkClick r:id="rId4"/>
              </a:rPr>
              <a:t>24 CFR Part 1000: IHBG Requirements</a:t>
            </a:r>
          </a:p>
          <a:p>
            <a:pPr marL="0" lvl="1" indent="0">
              <a:buFont typeface="Arial"/>
              <a:buNone/>
            </a:pPr>
            <a:r>
              <a:rPr sz="1400"/>
              <a:t>Open the program rules for family eligibility, environmental review, IHP amendments, and other requirements.</a:t>
            </a:r>
          </a:p>
          <a:p>
            <a:pPr marL="0" indent="0">
              <a:spcBef>
                <a:spcPts val="2500"/>
              </a:spcBef>
              <a:buFont typeface="Arial"/>
              <a:buNone/>
            </a:pPr>
            <a:r>
              <a:rPr sz="1400" b="1" u="sng">
                <a:hlinkClick r:id="rId5"/>
              </a:rPr>
              <a:t>2 CFR Part 200: Federal Award Costs</a:t>
            </a:r>
          </a:p>
          <a:p>
            <a:pPr marL="0" lvl="1" indent="0">
              <a:buFont typeface="Arial"/>
              <a:buNone/>
            </a:pPr>
            <a:r>
              <a:rPr sz="1400"/>
              <a:t>Open the federal cost rules for necessary, reasonable, and allocable costs and supporting records.</a:t>
            </a:r>
          </a:p>
          <a:p>
            <a:pPr marL="0" indent="0">
              <a:spcBef>
                <a:spcPts val="2500"/>
              </a:spcBef>
              <a:buFont typeface="Arial"/>
              <a:buNone/>
            </a:pPr>
            <a:r>
              <a:rPr sz="1400" b="1"/>
              <a:t>Floodplain and Flood Insurance Rules</a:t>
            </a:r>
          </a:p>
          <a:p>
            <a:pPr marL="0" lvl="1" indent="0">
              <a:buFont typeface="Arial"/>
              <a:buNone/>
            </a:pPr>
            <a:r>
              <a:rPr sz="1400"/>
              <a:t>Open </a:t>
            </a:r>
            <a:r>
              <a:rPr sz="1400" u="sng">
                <a:hlinkClick r:id="rId6"/>
              </a:rPr>
              <a:t>24 CFR Part 55</a:t>
            </a:r>
            <a:r>
              <a:rPr sz="1400"/>
              <a:t> and </a:t>
            </a:r>
            <a:r>
              <a:rPr sz="1400" u="sng">
                <a:hlinkClick r:id="rId7"/>
              </a:rPr>
              <a:t>§ 1000.38</a:t>
            </a:r>
            <a:r>
              <a:rPr sz="1400"/>
              <a:t>. IRHA reviews the site, proposed work, and applicable requirements.</a:t>
            </a:r>
          </a:p>
        </p:txBody>
      </p:sp>
      <p:sp>
        <p:nvSpPr>
          <p:cNvPr id="5" name="Date Placeholder 4">
            <a:extLst>
              <a:ext uri="{FF2B5EF4-FFF2-40B4-BE49-F238E27FC236}">
                <a16:creationId xmlns:a16="http://schemas.microsoft.com/office/drawing/2014/main" id="{B58F317A-7CC2-59E8-2AE2-12D4B48DE9B6}"/>
              </a:ext>
            </a:extLst>
          </p:cNvPr>
          <p:cNvSpPr>
            <a:spLocks noGrp="1"/>
          </p:cNvSpPr>
          <p:nvPr>
            <p:ph type="dt" idx="10"/>
          </p:nvPr>
        </p:nvSpPr>
        <p:spPr>
          <a:xfrm>
            <a:off x="9737594" y="6445997"/>
            <a:ext cx="1842115" cy="365125"/>
          </a:xfrm>
        </p:spPr>
        <p:txBody>
          <a:bodyPr anchor="ctr">
            <a:normAutofit/>
          </a:bodyPr>
          <a:lstStyle/>
          <a:p>
            <a:pPr>
              <a:spcAft>
                <a:spcPts val="600"/>
              </a:spcAft>
              <a:buNone/>
            </a:pPr>
            <a:fld id="{F022E109-25CC-DA8A-5469-86525EDEE019}" type="datetime1">
              <a:rPr/>
              <a:t>9/22/2026</a:t>
            </a:fld>
            <a:endParaRPr/>
          </a:p>
        </p:txBody>
      </p:sp>
      <p:sp>
        <p:nvSpPr>
          <p:cNvPr id="6" name="Slide Number Placeholder 5">
            <a:extLst>
              <a:ext uri="{FF2B5EF4-FFF2-40B4-BE49-F238E27FC236}">
                <a16:creationId xmlns:a16="http://schemas.microsoft.com/office/drawing/2014/main" id="{841919A8-7225-9B55-3AA1-1AB323B16C40}"/>
              </a:ext>
            </a:extLst>
          </p:cNvPr>
          <p:cNvSpPr>
            <a:spLocks noGrp="1"/>
          </p:cNvSpPr>
          <p:nvPr>
            <p:ph type="sldNum" idx="12"/>
          </p:nvPr>
        </p:nvSpPr>
        <p:spPr>
          <a:xfrm>
            <a:off x="11734800" y="6445997"/>
            <a:ext cx="457200" cy="365125"/>
          </a:xfrm>
        </p:spPr>
        <p:txBody>
          <a:bodyPr anchor="ctr">
            <a:normAutofit/>
          </a:bodyPr>
          <a:lstStyle/>
          <a:p>
            <a:pPr>
              <a:spcAft>
                <a:spcPts val="600"/>
              </a:spcAft>
              <a:buNone/>
            </a:pPr>
            <a:fld id="{4A4FA566-8B12-6DD2-DDB5-FA6393938FB6}" type="slidenum">
              <a:rPr/>
              <a:t>35</a:t>
            </a:fld>
            <a:endParaRPr/>
          </a:p>
        </p:txBody>
      </p:sp>
    </p:spTree>
    <p:extLst>
      <p:ext uri="{BB962C8B-B14F-4D97-AF65-F5344CB8AC3E}">
        <p14:creationId xmlns:p14="http://schemas.microsoft.com/office/powerpoint/2010/main" val="2568141169"/>
      </p:ext>
    </p:extLst>
  </p:cSld>
  <p:clrMapOvr>
    <a:masterClrMapping/>
  </p:clrMapOvr>
</p:sld>
</file>

<file path=ppt/theme/theme1.xml><?xml version="1.0" encoding="utf-8"?>
<a:theme xmlns:a="http://schemas.openxmlformats.org/drawingml/2006/main" name="Shoji">
  <a:themeElements>
    <a:clrScheme name="Shoji">
      <a:dk1>
        <a:srgbClr val="131313"/>
      </a:dk1>
      <a:lt1>
        <a:sysClr val="window" lastClr="FFFFFF"/>
      </a:lt1>
      <a:dk2>
        <a:srgbClr val="1D3433"/>
      </a:dk2>
      <a:lt2>
        <a:srgbClr val="F3F2ED"/>
      </a:lt2>
      <a:accent1>
        <a:srgbClr val="7C5C3E"/>
      </a:accent1>
      <a:accent2>
        <a:srgbClr val="B8A189"/>
      </a:accent2>
      <a:accent3>
        <a:srgbClr val="A1A696"/>
      </a:accent3>
      <a:accent4>
        <a:srgbClr val="566868"/>
      </a:accent4>
      <a:accent5>
        <a:srgbClr val="786F50"/>
      </a:accent5>
      <a:accent6>
        <a:srgbClr val="A9A375"/>
      </a:accent6>
      <a:hlink>
        <a:srgbClr val="B1785F"/>
      </a:hlink>
      <a:folHlink>
        <a:srgbClr val="6C7F7F"/>
      </a:folHlink>
    </a:clrScheme>
    <a:fontScheme name="Custom 35">
      <a:majorFont>
        <a:latin typeface="Walbaum Display"/>
        <a:ea typeface=""/>
        <a:cs typeface=""/>
      </a:majorFont>
      <a:minorFont>
        <a:latin typeface="Aptos Light"/>
        <a:ea typeface=""/>
        <a:cs typeface=""/>
      </a:minorFont>
    </a:fontScheme>
    <a:fmtScheme name="Shoji">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Shoji">
  <a:themeElements>
    <a:clrScheme name="Shoji">
      <a:dk1>
        <a:srgbClr val="131313"/>
      </a:dk1>
      <a:lt1>
        <a:sysClr val="window" lastClr="FFFFFF"/>
      </a:lt1>
      <a:dk2>
        <a:srgbClr val="1D3433"/>
      </a:dk2>
      <a:lt2>
        <a:srgbClr val="F3F2ED"/>
      </a:lt2>
      <a:accent1>
        <a:srgbClr val="7C5C3E"/>
      </a:accent1>
      <a:accent2>
        <a:srgbClr val="B8A189"/>
      </a:accent2>
      <a:accent3>
        <a:srgbClr val="A1A696"/>
      </a:accent3>
      <a:accent4>
        <a:srgbClr val="566868"/>
      </a:accent4>
      <a:accent5>
        <a:srgbClr val="786F50"/>
      </a:accent5>
      <a:accent6>
        <a:srgbClr val="A9A375"/>
      </a:accent6>
      <a:hlink>
        <a:srgbClr val="B1785F"/>
      </a:hlink>
      <a:folHlink>
        <a:srgbClr val="6C7F7F"/>
      </a:folHlink>
    </a:clrScheme>
    <a:fontScheme name="Custom 35">
      <a:majorFont>
        <a:latin typeface="Walbaum Display"/>
        <a:ea typeface=""/>
        <a:cs typeface=""/>
      </a:majorFont>
      <a:minorFont>
        <a:latin typeface="Aptos Light"/>
        <a:ea typeface=""/>
        <a:cs typeface=""/>
      </a:minorFont>
    </a:fontScheme>
    <a:fmtScheme name="Shoji">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TotalTime>
  <Words>8921</Words>
  <Application>Microsoft Office PowerPoint</Application>
  <DocSecurity>0</DocSecurity>
  <PresentationFormat>Widescreen</PresentationFormat>
  <Paragraphs>510</Paragraphs>
  <Slides>35</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Aptos Light</vt:lpstr>
      <vt:lpstr>Arial</vt:lpstr>
      <vt:lpstr>Walbaum Display</vt:lpstr>
      <vt:lpstr>Shoji</vt:lpstr>
      <vt:lpstr>Indian Housing Plan and NAHASDA Options for Tribes</vt:lpstr>
      <vt:lpstr>Understanding the Indian Housing Plan (IHP)</vt:lpstr>
      <vt:lpstr>What is the Indian Housing Plan?</vt:lpstr>
      <vt:lpstr>Why Tribes Need an IHP</vt:lpstr>
      <vt:lpstr>Additional Housing Options Under NAHASDA</vt:lpstr>
      <vt:lpstr>Eligible Housing Activities</vt:lpstr>
      <vt:lpstr>Homeownership Assistance</vt:lpstr>
      <vt:lpstr>Keeping Families Housed</vt:lpstr>
      <vt:lpstr>Student and Family Support</vt:lpstr>
      <vt:lpstr>Resident Services and Activities</vt:lpstr>
      <vt:lpstr>Land and Housing Infrastructure</vt:lpstr>
      <vt:lpstr>Different Ways to Provide Housing</vt:lpstr>
      <vt:lpstr>Rehabilitation and Healthy Homes</vt:lpstr>
      <vt:lpstr>Housing Operations and Management</vt:lpstr>
      <vt:lpstr>Crime Prevention and Resident Safety</vt:lpstr>
      <vt:lpstr>Model Activities</vt:lpstr>
      <vt:lpstr>Requirements Apply to Every Choice</vt:lpstr>
      <vt:lpstr>Steps in the IHP Process</vt:lpstr>
      <vt:lpstr>Identifying Housing Needs</vt:lpstr>
      <vt:lpstr>Tribal Resolutions</vt:lpstr>
      <vt:lpstr>Developing Goals and Projects</vt:lpstr>
      <vt:lpstr>IRHA Reviews Program Readiness</vt:lpstr>
      <vt:lpstr>Budget and Funding</vt:lpstr>
      <vt:lpstr>Submission to HUD</vt:lpstr>
      <vt:lpstr>Roles in the IHP Process</vt:lpstr>
      <vt:lpstr>How IRHA Supports Tribes</vt:lpstr>
      <vt:lpstr>Tribal Responsibilities</vt:lpstr>
      <vt:lpstr>Understanding Reporting and Timelines</vt:lpstr>
      <vt:lpstr>IHP vs. APR</vt:lpstr>
      <vt:lpstr>FY 2027 IHP Planning Timeline</vt:lpstr>
      <vt:lpstr>Guidance Behind These Options</vt:lpstr>
      <vt:lpstr>What Should Your Tribe Consider Next?</vt:lpstr>
      <vt:lpstr>Thank You — Contact IRHA</vt:lpstr>
      <vt:lpstr>Appendix: HUD Guidance</vt:lpstr>
      <vt:lpstr>Appendix: Program Rules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Teodor Dornea</cp:lastModifiedBy>
  <cp:revision>61</cp:revision>
  <dcterms:created xsi:type="dcterms:W3CDTF">2026-09-03T23:48:21Z</dcterms:created>
  <dcterms:modified xsi:type="dcterms:W3CDTF">2026-09-22T21:24:38Z</dcterms:modified>
</cp:coreProperties>
</file>